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3" r:id="rId2"/>
    <p:sldId id="284" r:id="rId3"/>
    <p:sldId id="285" r:id="rId4"/>
    <p:sldId id="290" r:id="rId5"/>
    <p:sldId id="293" r:id="rId6"/>
    <p:sldId id="289" r:id="rId7"/>
    <p:sldId id="291" r:id="rId8"/>
    <p:sldId id="292" r:id="rId9"/>
    <p:sldId id="286" r:id="rId10"/>
    <p:sldId id="256" r:id="rId11"/>
    <p:sldId id="264" r:id="rId12"/>
    <p:sldId id="268" r:id="rId13"/>
    <p:sldId id="260" r:id="rId14"/>
    <p:sldId id="262" r:id="rId15"/>
    <p:sldId id="277" r:id="rId16"/>
    <p:sldId id="257" r:id="rId17"/>
    <p:sldId id="263" r:id="rId18"/>
    <p:sldId id="265" r:id="rId19"/>
    <p:sldId id="269" r:id="rId20"/>
    <p:sldId id="272" r:id="rId21"/>
    <p:sldId id="270" r:id="rId22"/>
    <p:sldId id="271" r:id="rId23"/>
    <p:sldId id="273" r:id="rId24"/>
    <p:sldId id="274" r:id="rId25"/>
    <p:sldId id="275" r:id="rId26"/>
    <p:sldId id="276" r:id="rId27"/>
    <p:sldId id="278" r:id="rId28"/>
    <p:sldId id="279" r:id="rId29"/>
    <p:sldId id="280" r:id="rId30"/>
    <p:sldId id="281" r:id="rId31"/>
    <p:sldId id="282" r:id="rId32"/>
    <p:sldId id="287" r:id="rId33"/>
    <p:sldId id="288"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BCDD20-5818-4239-B478-91C8194DBF09}" v="251" dt="2023-12-08T15:16:15.4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8" autoAdjust="0"/>
    <p:restoredTop sz="83668" autoAdjust="0"/>
  </p:normalViewPr>
  <p:slideViewPr>
    <p:cSldViewPr snapToGrid="0">
      <p:cViewPr varScale="1">
        <p:scale>
          <a:sx n="72" d="100"/>
          <a:sy n="72" d="100"/>
        </p:scale>
        <p:origin x="110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 Klerck Patrick" userId="e130eae9-aeca-45fb-8401-8a7f05dd5314" providerId="ADAL" clId="{EDBCDD20-5818-4239-B478-91C8194DBF09}"/>
    <pc:docChg chg="custSel addSld modSld sldOrd">
      <pc:chgData name="De Klerck Patrick" userId="e130eae9-aeca-45fb-8401-8a7f05dd5314" providerId="ADAL" clId="{EDBCDD20-5818-4239-B478-91C8194DBF09}" dt="2023-12-08T15:16:22.085" v="2413" actId="6549"/>
      <pc:docMkLst>
        <pc:docMk/>
      </pc:docMkLst>
      <pc:sldChg chg="modSp mod">
        <pc:chgData name="De Klerck Patrick" userId="e130eae9-aeca-45fb-8401-8a7f05dd5314" providerId="ADAL" clId="{EDBCDD20-5818-4239-B478-91C8194DBF09}" dt="2023-12-04T17:44:00.037" v="65" actId="20577"/>
        <pc:sldMkLst>
          <pc:docMk/>
          <pc:sldMk cId="840377025" sldId="283"/>
        </pc:sldMkLst>
        <pc:spChg chg="mod">
          <ac:chgData name="De Klerck Patrick" userId="e130eae9-aeca-45fb-8401-8a7f05dd5314" providerId="ADAL" clId="{EDBCDD20-5818-4239-B478-91C8194DBF09}" dt="2023-12-04T17:44:00.037" v="65" actId="20577"/>
          <ac:spMkLst>
            <pc:docMk/>
            <pc:sldMk cId="840377025" sldId="283"/>
            <ac:spMk id="3" creationId="{6E31C0E2-8DAC-A32C-9F54-C9065D9B582F}"/>
          </ac:spMkLst>
        </pc:spChg>
      </pc:sldChg>
      <pc:sldChg chg="addSp modSp new mod">
        <pc:chgData name="De Klerck Patrick" userId="e130eae9-aeca-45fb-8401-8a7f05dd5314" providerId="ADAL" clId="{EDBCDD20-5818-4239-B478-91C8194DBF09}" dt="2023-12-04T18:06:30.328" v="1748" actId="1076"/>
        <pc:sldMkLst>
          <pc:docMk/>
          <pc:sldMk cId="3216051685" sldId="289"/>
        </pc:sldMkLst>
        <pc:spChg chg="add mod">
          <ac:chgData name="De Klerck Patrick" userId="e130eae9-aeca-45fb-8401-8a7f05dd5314" providerId="ADAL" clId="{EDBCDD20-5818-4239-B478-91C8194DBF09}" dt="2023-11-21T16:01:08.465" v="57" actId="6549"/>
          <ac:spMkLst>
            <pc:docMk/>
            <pc:sldMk cId="3216051685" sldId="289"/>
            <ac:spMk id="2" creationId="{36BDD263-A675-1324-B0B7-8E7963C350A6}"/>
          </ac:spMkLst>
        </pc:spChg>
        <pc:spChg chg="add mod">
          <ac:chgData name="De Klerck Patrick" userId="e130eae9-aeca-45fb-8401-8a7f05dd5314" providerId="ADAL" clId="{EDBCDD20-5818-4239-B478-91C8194DBF09}" dt="2023-12-04T18:06:26.452" v="1747" actId="20577"/>
          <ac:spMkLst>
            <pc:docMk/>
            <pc:sldMk cId="3216051685" sldId="289"/>
            <ac:spMk id="6" creationId="{6AF7AC26-FFF3-09E0-3F59-916273720D9D}"/>
          </ac:spMkLst>
        </pc:spChg>
        <pc:picChg chg="add mod">
          <ac:chgData name="De Klerck Patrick" userId="e130eae9-aeca-45fb-8401-8a7f05dd5314" providerId="ADAL" clId="{EDBCDD20-5818-4239-B478-91C8194DBF09}" dt="2023-12-04T18:06:30.328" v="1748" actId="1076"/>
          <ac:picMkLst>
            <pc:docMk/>
            <pc:sldMk cId="3216051685" sldId="289"/>
            <ac:picMk id="4" creationId="{59A44381-7B50-B8DE-1210-31986D4F7246}"/>
          </ac:picMkLst>
        </pc:picChg>
      </pc:sldChg>
      <pc:sldChg chg="addSp delSp modSp mod ord">
        <pc:chgData name="De Klerck Patrick" userId="e130eae9-aeca-45fb-8401-8a7f05dd5314" providerId="ADAL" clId="{EDBCDD20-5818-4239-B478-91C8194DBF09}" dt="2023-12-08T15:11:54.738" v="2289" actId="20577"/>
        <pc:sldMkLst>
          <pc:docMk/>
          <pc:sldMk cId="1010157727" sldId="290"/>
        </pc:sldMkLst>
        <pc:spChg chg="add mod">
          <ac:chgData name="De Klerck Patrick" userId="e130eae9-aeca-45fb-8401-8a7f05dd5314" providerId="ADAL" clId="{EDBCDD20-5818-4239-B478-91C8194DBF09}" dt="2023-12-08T15:11:54.738" v="2289" actId="20577"/>
          <ac:spMkLst>
            <pc:docMk/>
            <pc:sldMk cId="1010157727" sldId="290"/>
            <ac:spMk id="2" creationId="{5D104E08-1F48-69E7-77CC-9D6844F0F980}"/>
          </ac:spMkLst>
        </pc:spChg>
        <pc:spChg chg="add mod">
          <ac:chgData name="De Klerck Patrick" userId="e130eae9-aeca-45fb-8401-8a7f05dd5314" providerId="ADAL" clId="{EDBCDD20-5818-4239-B478-91C8194DBF09}" dt="2023-12-04T17:47:49.135" v="73"/>
          <ac:spMkLst>
            <pc:docMk/>
            <pc:sldMk cId="1010157727" sldId="290"/>
            <ac:spMk id="4" creationId="{6E7D77F6-8B62-C890-AC2D-F72B97EC5414}"/>
          </ac:spMkLst>
        </pc:spChg>
        <pc:picChg chg="add del mod">
          <ac:chgData name="De Klerck Patrick" userId="e130eae9-aeca-45fb-8401-8a7f05dd5314" providerId="ADAL" clId="{EDBCDD20-5818-4239-B478-91C8194DBF09}" dt="2023-12-08T12:18:37.883" v="1749" actId="478"/>
          <ac:picMkLst>
            <pc:docMk/>
            <pc:sldMk cId="1010157727" sldId="290"/>
            <ac:picMk id="3" creationId="{56151E40-111D-5C06-2D4F-3041F7107FDE}"/>
          </ac:picMkLst>
        </pc:picChg>
        <pc:picChg chg="add mod">
          <ac:chgData name="De Klerck Patrick" userId="e130eae9-aeca-45fb-8401-8a7f05dd5314" providerId="ADAL" clId="{EDBCDD20-5818-4239-B478-91C8194DBF09}" dt="2023-12-08T12:21:26.685" v="1954" actId="1076"/>
          <ac:picMkLst>
            <pc:docMk/>
            <pc:sldMk cId="1010157727" sldId="290"/>
            <ac:picMk id="6" creationId="{70E75794-BA7F-E52A-C49D-F3BCADE8F7BF}"/>
          </ac:picMkLst>
        </pc:picChg>
      </pc:sldChg>
      <pc:sldChg chg="addSp delSp modSp mod">
        <pc:chgData name="De Klerck Patrick" userId="e130eae9-aeca-45fb-8401-8a7f05dd5314" providerId="ADAL" clId="{EDBCDD20-5818-4239-B478-91C8194DBF09}" dt="2023-12-08T15:15:11.536" v="2382" actId="20577"/>
        <pc:sldMkLst>
          <pc:docMk/>
          <pc:sldMk cId="3508201644" sldId="291"/>
        </pc:sldMkLst>
        <pc:spChg chg="add mod">
          <ac:chgData name="De Klerck Patrick" userId="e130eae9-aeca-45fb-8401-8a7f05dd5314" providerId="ADAL" clId="{EDBCDD20-5818-4239-B478-91C8194DBF09}" dt="2023-12-04T17:48:07.667" v="76"/>
          <ac:spMkLst>
            <pc:docMk/>
            <pc:sldMk cId="3508201644" sldId="291"/>
            <ac:spMk id="2" creationId="{5C01EE89-2179-713A-96C3-5E9B1113A509}"/>
          </ac:spMkLst>
        </pc:spChg>
        <pc:spChg chg="add del mod">
          <ac:chgData name="De Klerck Patrick" userId="e130eae9-aeca-45fb-8401-8a7f05dd5314" providerId="ADAL" clId="{EDBCDD20-5818-4239-B478-91C8194DBF09}" dt="2023-12-04T17:48:14.173" v="78" actId="478"/>
          <ac:spMkLst>
            <pc:docMk/>
            <pc:sldMk cId="3508201644" sldId="291"/>
            <ac:spMk id="3" creationId="{036339F9-06B3-521B-838F-A376BBBE478E}"/>
          </ac:spMkLst>
        </pc:spChg>
        <pc:spChg chg="add mod">
          <ac:chgData name="De Klerck Patrick" userId="e130eae9-aeca-45fb-8401-8a7f05dd5314" providerId="ADAL" clId="{EDBCDD20-5818-4239-B478-91C8194DBF09}" dt="2023-12-08T15:15:11.536" v="2382" actId="20577"/>
          <ac:spMkLst>
            <pc:docMk/>
            <pc:sldMk cId="3508201644" sldId="291"/>
            <ac:spMk id="4" creationId="{ACBB98BA-73B4-205A-9AA7-893CF2897163}"/>
          </ac:spMkLst>
        </pc:spChg>
        <pc:spChg chg="add del mod">
          <ac:chgData name="De Klerck Patrick" userId="e130eae9-aeca-45fb-8401-8a7f05dd5314" providerId="ADAL" clId="{EDBCDD20-5818-4239-B478-91C8194DBF09}" dt="2023-12-04T17:57:57.010" v="1445" actId="21"/>
          <ac:spMkLst>
            <pc:docMk/>
            <pc:sldMk cId="3508201644" sldId="291"/>
            <ac:spMk id="5" creationId="{2878C1D7-AB49-4502-243A-581E7BD675F4}"/>
          </ac:spMkLst>
        </pc:spChg>
        <pc:picChg chg="add mod">
          <ac:chgData name="De Klerck Patrick" userId="e130eae9-aeca-45fb-8401-8a7f05dd5314" providerId="ADAL" clId="{EDBCDD20-5818-4239-B478-91C8194DBF09}" dt="2023-12-08T15:13:51.997" v="2305" actId="14100"/>
          <ac:picMkLst>
            <pc:docMk/>
            <pc:sldMk cId="3508201644" sldId="291"/>
            <ac:picMk id="6" creationId="{2AE7C298-5E6D-4DD7-9327-35021C498CB6}"/>
          </ac:picMkLst>
        </pc:picChg>
        <pc:picChg chg="add del">
          <ac:chgData name="De Klerck Patrick" userId="e130eae9-aeca-45fb-8401-8a7f05dd5314" providerId="ADAL" clId="{EDBCDD20-5818-4239-B478-91C8194DBF09}" dt="2023-12-04T17:49:38.173" v="83" actId="478"/>
          <ac:picMkLst>
            <pc:docMk/>
            <pc:sldMk cId="3508201644" sldId="291"/>
            <ac:picMk id="1025" creationId="{92081C03-E40F-1725-E3BB-443515187FF6}"/>
          </ac:picMkLst>
        </pc:picChg>
        <pc:picChg chg="add del">
          <ac:chgData name="De Klerck Patrick" userId="e130eae9-aeca-45fb-8401-8a7f05dd5314" providerId="ADAL" clId="{EDBCDD20-5818-4239-B478-91C8194DBF09}" dt="2023-12-04T17:49:36.622" v="82" actId="478"/>
          <ac:picMkLst>
            <pc:docMk/>
            <pc:sldMk cId="3508201644" sldId="291"/>
            <ac:picMk id="1026" creationId="{D7EE3EED-C961-B73F-E4BF-B90108777883}"/>
          </ac:picMkLst>
        </pc:picChg>
      </pc:sldChg>
      <pc:sldChg chg="addSp modSp mod">
        <pc:chgData name="De Klerck Patrick" userId="e130eae9-aeca-45fb-8401-8a7f05dd5314" providerId="ADAL" clId="{EDBCDD20-5818-4239-B478-91C8194DBF09}" dt="2023-12-08T15:16:22.085" v="2413" actId="6549"/>
        <pc:sldMkLst>
          <pc:docMk/>
          <pc:sldMk cId="556142402" sldId="292"/>
        </pc:sldMkLst>
        <pc:spChg chg="add mod">
          <ac:chgData name="De Klerck Patrick" userId="e130eae9-aeca-45fb-8401-8a7f05dd5314" providerId="ADAL" clId="{EDBCDD20-5818-4239-B478-91C8194DBF09}" dt="2023-12-04T17:48:17.614" v="79"/>
          <ac:spMkLst>
            <pc:docMk/>
            <pc:sldMk cId="556142402" sldId="292"/>
            <ac:spMk id="2" creationId="{CE44730C-1404-F0E7-3D87-DC73F25B5093}"/>
          </ac:spMkLst>
        </pc:spChg>
        <pc:spChg chg="add mod">
          <ac:chgData name="De Klerck Patrick" userId="e130eae9-aeca-45fb-8401-8a7f05dd5314" providerId="ADAL" clId="{EDBCDD20-5818-4239-B478-91C8194DBF09}" dt="2023-12-08T15:16:22.085" v="2413" actId="6549"/>
          <ac:spMkLst>
            <pc:docMk/>
            <pc:sldMk cId="556142402" sldId="292"/>
            <ac:spMk id="3" creationId="{1A03D929-E5A9-4A0A-C5B3-62299FD6C3C0}"/>
          </ac:spMkLst>
        </pc:spChg>
        <pc:spChg chg="add mod">
          <ac:chgData name="De Klerck Patrick" userId="e130eae9-aeca-45fb-8401-8a7f05dd5314" providerId="ADAL" clId="{EDBCDD20-5818-4239-B478-91C8194DBF09}" dt="2023-12-08T12:28:25.562" v="2143" actId="115"/>
          <ac:spMkLst>
            <pc:docMk/>
            <pc:sldMk cId="556142402" sldId="292"/>
            <ac:spMk id="5" creationId="{1DDC13E6-AB96-628F-2462-6224CF41E3E0}"/>
          </ac:spMkLst>
        </pc:spChg>
        <pc:picChg chg="add mod">
          <ac:chgData name="De Klerck Patrick" userId="e130eae9-aeca-45fb-8401-8a7f05dd5314" providerId="ADAL" clId="{EDBCDD20-5818-4239-B478-91C8194DBF09}" dt="2023-12-08T15:16:02.268" v="2387" actId="14100"/>
          <ac:picMkLst>
            <pc:docMk/>
            <pc:sldMk cId="556142402" sldId="292"/>
            <ac:picMk id="6" creationId="{ECCC1338-7415-388F-66B4-60E3D1E0E9D1}"/>
          </ac:picMkLst>
        </pc:pic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nl-NL"/>
              <a:t>Klik om stijl te bewerken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8C2968A-6757-4C06-9639-473309390D9C}" type="datetimeFigureOut">
              <a:rPr lang="nl-BE" smtClean="0"/>
              <a:t>8/12/2023</a:t>
            </a:fld>
            <a:endParaRPr lang="nl-BE"/>
          </a:p>
        </p:txBody>
      </p:sp>
      <p:sp>
        <p:nvSpPr>
          <p:cNvPr id="5" name="Footer Placeholder 4"/>
          <p:cNvSpPr>
            <a:spLocks noGrp="1"/>
          </p:cNvSpPr>
          <p:nvPr>
            <p:ph type="ftr" sz="quarter" idx="11"/>
          </p:nvPr>
        </p:nvSpPr>
        <p:spPr>
          <a:xfrm>
            <a:off x="2692397" y="5037663"/>
            <a:ext cx="5214635" cy="279400"/>
          </a:xfrm>
        </p:spPr>
        <p:txBody>
          <a:bodyPr/>
          <a:lstStyle/>
          <a:p>
            <a:endParaRPr lang="nl-BE"/>
          </a:p>
        </p:txBody>
      </p:sp>
      <p:sp>
        <p:nvSpPr>
          <p:cNvPr id="6" name="Slide Number Placeholder 5"/>
          <p:cNvSpPr>
            <a:spLocks noGrp="1"/>
          </p:cNvSpPr>
          <p:nvPr>
            <p:ph type="sldNum" sz="quarter" idx="12"/>
          </p:nvPr>
        </p:nvSpPr>
        <p:spPr>
          <a:xfrm>
            <a:off x="8956900" y="5037663"/>
            <a:ext cx="551167" cy="279400"/>
          </a:xfrm>
        </p:spPr>
        <p:txBody>
          <a:bodyPr/>
          <a:lstStyle/>
          <a:p>
            <a:fld id="{1DD0A2D7-0DCE-49DA-B3E8-EBBB5DCC4CB0}" type="slidenum">
              <a:rPr lang="nl-BE" smtClean="0"/>
              <a:t>‹nr.›</a:t>
            </a:fld>
            <a:endParaRPr lang="nl-BE"/>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1863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B8C2968A-6757-4C06-9639-473309390D9C}" type="datetimeFigureOut">
              <a:rPr lang="nl-BE" smtClean="0"/>
              <a:t>8/12/2023</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1DD0A2D7-0DCE-49DA-B3E8-EBBB5DCC4CB0}" type="slidenum">
              <a:rPr lang="nl-BE" smtClean="0"/>
              <a:t>‹nr.›</a:t>
            </a:fld>
            <a:endParaRPr lang="nl-BE"/>
          </a:p>
        </p:txBody>
      </p:sp>
    </p:spTree>
    <p:extLst>
      <p:ext uri="{BB962C8B-B14F-4D97-AF65-F5344CB8AC3E}">
        <p14:creationId xmlns:p14="http://schemas.microsoft.com/office/powerpoint/2010/main" val="3195896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nl-NL"/>
              <a:t>Klik om stijl te bewerken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8C2968A-6757-4C06-9639-473309390D9C}" type="datetimeFigureOut">
              <a:rPr lang="nl-BE" smtClean="0"/>
              <a:t>8/12/2023</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1DD0A2D7-0DCE-49DA-B3E8-EBBB5DCC4CB0}" type="slidenum">
              <a:rPr lang="nl-BE" smtClean="0"/>
              <a:t>‹nr.›</a:t>
            </a:fld>
            <a:endParaRPr lang="nl-BE"/>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3998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nl-NL"/>
              <a:t>Klik om stijl te bewerken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8C2968A-6757-4C06-9639-473309390D9C}" type="datetimeFigureOut">
              <a:rPr lang="nl-BE" smtClean="0"/>
              <a:t>8/12/2023</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1DD0A2D7-0DCE-49DA-B3E8-EBBB5DCC4CB0}" type="slidenum">
              <a:rPr lang="nl-BE" smtClean="0"/>
              <a:t>‹nr.›</a:t>
            </a:fld>
            <a:endParaRPr lang="nl-BE"/>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49408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nl-NL"/>
              <a:t>Klik om stijl te bewerken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8C2968A-6757-4C06-9639-473309390D9C}" type="datetimeFigureOut">
              <a:rPr lang="nl-BE" smtClean="0"/>
              <a:t>8/12/2023</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1DD0A2D7-0DCE-49DA-B3E8-EBBB5DCC4CB0}" type="slidenum">
              <a:rPr lang="nl-BE" smtClean="0"/>
              <a:t>‹nr.›</a:t>
            </a:fld>
            <a:endParaRPr lang="nl-BE"/>
          </a:p>
        </p:txBody>
      </p:sp>
    </p:spTree>
    <p:extLst>
      <p:ext uri="{BB962C8B-B14F-4D97-AF65-F5344CB8AC3E}">
        <p14:creationId xmlns:p14="http://schemas.microsoft.com/office/powerpoint/2010/main" val="14396576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nl-NL"/>
              <a:t>Klik om stijl te bewerken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8C2968A-6757-4C06-9639-473309390D9C}" type="datetimeFigureOut">
              <a:rPr lang="nl-BE" smtClean="0"/>
              <a:t>8/12/2023</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1DD0A2D7-0DCE-49DA-B3E8-EBBB5DCC4CB0}" type="slidenum">
              <a:rPr lang="nl-BE" smtClean="0"/>
              <a:t>‹nr.›</a:t>
            </a:fld>
            <a:endParaRPr lang="nl-BE"/>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397577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nl-NL"/>
              <a:t>Klik om stijl te bewerken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8C2968A-6757-4C06-9639-473309390D9C}" type="datetimeFigureOut">
              <a:rPr lang="nl-BE" smtClean="0"/>
              <a:t>8/12/2023</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1DD0A2D7-0DCE-49DA-B3E8-EBBB5DCC4CB0}" type="slidenum">
              <a:rPr lang="nl-BE" smtClean="0"/>
              <a:t>‹nr.›</a:t>
            </a:fld>
            <a:endParaRPr lang="nl-BE"/>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55611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8C2968A-6757-4C06-9639-473309390D9C}" type="datetimeFigureOut">
              <a:rPr lang="nl-BE" smtClean="0"/>
              <a:t>8/12/2023</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1DD0A2D7-0DCE-49DA-B3E8-EBBB5DCC4CB0}" type="slidenum">
              <a:rPr lang="nl-BE" smtClean="0"/>
              <a:t>‹nr.›</a:t>
            </a:fld>
            <a:endParaRPr lang="nl-BE"/>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98241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8C2968A-6757-4C06-9639-473309390D9C}" type="datetimeFigureOut">
              <a:rPr lang="nl-BE" smtClean="0"/>
              <a:t>8/12/2023</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1DD0A2D7-0DCE-49DA-B3E8-EBBB5DCC4CB0}" type="slidenum">
              <a:rPr lang="nl-BE" smtClean="0"/>
              <a:t>‹nr.›</a:t>
            </a:fld>
            <a:endParaRPr lang="nl-BE"/>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7651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8C2968A-6757-4C06-9639-473309390D9C}" type="datetimeFigureOut">
              <a:rPr lang="nl-BE" smtClean="0"/>
              <a:t>8/12/2023</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1DD0A2D7-0DCE-49DA-B3E8-EBBB5DCC4CB0}" type="slidenum">
              <a:rPr lang="nl-BE" smtClean="0"/>
              <a:t>‹nr.›</a:t>
            </a:fld>
            <a:endParaRPr lang="nl-BE"/>
          </a:p>
        </p:txBody>
      </p:sp>
    </p:spTree>
    <p:extLst>
      <p:ext uri="{BB962C8B-B14F-4D97-AF65-F5344CB8AC3E}">
        <p14:creationId xmlns:p14="http://schemas.microsoft.com/office/powerpoint/2010/main" val="358256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nl-NL"/>
              <a:t>Klik om stijl te bewerken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8C2968A-6757-4C06-9639-473309390D9C}" type="datetimeFigureOut">
              <a:rPr lang="nl-BE" smtClean="0"/>
              <a:t>8/12/2023</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1DD0A2D7-0DCE-49DA-B3E8-EBBB5DCC4CB0}" type="slidenum">
              <a:rPr lang="nl-BE" smtClean="0"/>
              <a:t>‹nr.›</a:t>
            </a:fld>
            <a:endParaRPr lang="nl-BE"/>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8405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B8C2968A-6757-4C06-9639-473309390D9C}" type="datetimeFigureOut">
              <a:rPr lang="nl-BE" smtClean="0"/>
              <a:t>8/12/2023</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1DD0A2D7-0DCE-49DA-B3E8-EBBB5DCC4CB0}" type="slidenum">
              <a:rPr lang="nl-BE" smtClean="0"/>
              <a:t>‹nr.›</a:t>
            </a:fld>
            <a:endParaRPr lang="nl-BE"/>
          </a:p>
        </p:txBody>
      </p:sp>
    </p:spTree>
    <p:extLst>
      <p:ext uri="{BB962C8B-B14F-4D97-AF65-F5344CB8AC3E}">
        <p14:creationId xmlns:p14="http://schemas.microsoft.com/office/powerpoint/2010/main" val="2277554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B8C2968A-6757-4C06-9639-473309390D9C}" type="datetimeFigureOut">
              <a:rPr lang="nl-BE" smtClean="0"/>
              <a:t>8/12/2023</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1DD0A2D7-0DCE-49DA-B3E8-EBBB5DCC4CB0}" type="slidenum">
              <a:rPr lang="nl-BE" smtClean="0"/>
              <a:t>‹nr.›</a:t>
            </a:fld>
            <a:endParaRPr lang="nl-BE"/>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1358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B8C2968A-6757-4C06-9639-473309390D9C}" type="datetimeFigureOut">
              <a:rPr lang="nl-BE" smtClean="0"/>
              <a:t>8/12/2023</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1DD0A2D7-0DCE-49DA-B3E8-EBBB5DCC4CB0}" type="slidenum">
              <a:rPr lang="nl-BE" smtClean="0"/>
              <a:t>‹nr.›</a:t>
            </a:fld>
            <a:endParaRPr lang="nl-BE"/>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39671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C2968A-6757-4C06-9639-473309390D9C}" type="datetimeFigureOut">
              <a:rPr lang="nl-BE" smtClean="0"/>
              <a:t>8/12/2023</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1DD0A2D7-0DCE-49DA-B3E8-EBBB5DCC4CB0}" type="slidenum">
              <a:rPr lang="nl-BE" smtClean="0"/>
              <a:t>‹nr.›</a:t>
            </a:fld>
            <a:endParaRPr lang="nl-BE"/>
          </a:p>
        </p:txBody>
      </p:sp>
    </p:spTree>
    <p:extLst>
      <p:ext uri="{BB962C8B-B14F-4D97-AF65-F5344CB8AC3E}">
        <p14:creationId xmlns:p14="http://schemas.microsoft.com/office/powerpoint/2010/main" val="2083695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nl-NL"/>
              <a:t>Klik om stijl te bewerken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B8C2968A-6757-4C06-9639-473309390D9C}" type="datetimeFigureOut">
              <a:rPr lang="nl-BE" smtClean="0"/>
              <a:t>8/12/2023</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1DD0A2D7-0DCE-49DA-B3E8-EBBB5DCC4CB0}" type="slidenum">
              <a:rPr lang="nl-BE" smtClean="0"/>
              <a:t>‹nr.›</a:t>
            </a:fld>
            <a:endParaRPr lang="nl-BE"/>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2867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nl-NL"/>
              <a:t>Klik om stijl te bewerken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B8C2968A-6757-4C06-9639-473309390D9C}" type="datetimeFigureOut">
              <a:rPr lang="nl-BE" smtClean="0"/>
              <a:t>8/12/2023</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1DD0A2D7-0DCE-49DA-B3E8-EBBB5DCC4CB0}" type="slidenum">
              <a:rPr lang="nl-BE" smtClean="0"/>
              <a:t>‹nr.›</a:t>
            </a:fld>
            <a:endParaRPr lang="nl-BE"/>
          </a:p>
        </p:txBody>
      </p:sp>
    </p:spTree>
    <p:extLst>
      <p:ext uri="{BB962C8B-B14F-4D97-AF65-F5344CB8AC3E}">
        <p14:creationId xmlns:p14="http://schemas.microsoft.com/office/powerpoint/2010/main" val="2424494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8C2968A-6757-4C06-9639-473309390D9C}" type="datetimeFigureOut">
              <a:rPr lang="nl-BE" smtClean="0"/>
              <a:t>8/12/2023</a:t>
            </a:fld>
            <a:endParaRPr lang="nl-BE"/>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nl-BE"/>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DD0A2D7-0DCE-49DA-B3E8-EBBB5DCC4CB0}" type="slidenum">
              <a:rPr lang="nl-BE" smtClean="0"/>
              <a:t>‹nr.›</a:t>
            </a:fld>
            <a:endParaRPr lang="nl-BE"/>
          </a:p>
        </p:txBody>
      </p:sp>
    </p:spTree>
    <p:extLst>
      <p:ext uri="{BB962C8B-B14F-4D97-AF65-F5344CB8AC3E}">
        <p14:creationId xmlns:p14="http://schemas.microsoft.com/office/powerpoint/2010/main" val="34450061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mijn.fluvius.be/"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vreg.be/" TargetMode="External"/><Relationship Id="rId2" Type="http://schemas.openxmlformats.org/officeDocument/2006/relationships/hyperlink" Target="http://www.fluvius.be/" TargetMode="External"/><Relationship Id="rId1" Type="http://schemas.openxmlformats.org/officeDocument/2006/relationships/slideLayout" Target="../slideLayouts/slideLayout2.xml"/><Relationship Id="rId4" Type="http://schemas.openxmlformats.org/officeDocument/2006/relationships/hyperlink" Target="http://www.energiesparen.be/"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6E31C0E2-8DAC-A32C-9F54-C9065D9B582F}"/>
              </a:ext>
            </a:extLst>
          </p:cNvPr>
          <p:cNvSpPr txBox="1"/>
          <p:nvPr/>
        </p:nvSpPr>
        <p:spPr>
          <a:xfrm>
            <a:off x="498762" y="0"/>
            <a:ext cx="11693238" cy="6432530"/>
          </a:xfrm>
          <a:prstGeom prst="rect">
            <a:avLst/>
          </a:prstGeom>
          <a:noFill/>
        </p:spPr>
        <p:txBody>
          <a:bodyPr wrap="square">
            <a:spAutoFit/>
          </a:bodyPr>
          <a:lstStyle/>
          <a:p>
            <a:r>
              <a:rPr lang="nl-NL" sz="3600" b="1" dirty="0">
                <a:solidFill>
                  <a:srgbClr val="0070C0"/>
                </a:solidFill>
                <a:effectLst>
                  <a:outerShdw blurRad="38100" dist="38100" dir="2700000" algn="tl">
                    <a:srgbClr val="000000">
                      <a:alpha val="43137"/>
                    </a:srgbClr>
                  </a:outerShdw>
                </a:effectLst>
              </a:rPr>
              <a:t>Info &amp; debat avond “Energie 2050”</a:t>
            </a:r>
          </a:p>
          <a:p>
            <a:pPr marL="457200" indent="-457200">
              <a:buFontTx/>
              <a:buChar char="-"/>
            </a:pPr>
            <a:r>
              <a:rPr lang="nl-NL" sz="2800" b="1" i="1" dirty="0">
                <a:solidFill>
                  <a:srgbClr val="0070C0"/>
                </a:solidFill>
              </a:rPr>
              <a:t>Verwelkoming</a:t>
            </a:r>
            <a:r>
              <a:rPr lang="nl-NL" sz="2800" b="1" dirty="0">
                <a:solidFill>
                  <a:srgbClr val="0070C0"/>
                </a:solidFill>
              </a:rPr>
              <a:t> door Dhr. Garrit Hinderyckx, </a:t>
            </a:r>
            <a:r>
              <a:rPr lang="nl-NL" sz="2400" b="1" dirty="0">
                <a:solidFill>
                  <a:srgbClr val="0070C0"/>
                </a:solidFill>
              </a:rPr>
              <a:t>voorzitter Open VLD Vriendenkring</a:t>
            </a:r>
          </a:p>
          <a:p>
            <a:endParaRPr lang="nl-NL" sz="2800" b="1" dirty="0">
              <a:solidFill>
                <a:srgbClr val="0070C0"/>
              </a:solidFill>
            </a:endParaRPr>
          </a:p>
          <a:p>
            <a:r>
              <a:rPr lang="nl-NL" sz="2800" b="1" dirty="0">
                <a:solidFill>
                  <a:srgbClr val="0070C0"/>
                </a:solidFill>
              </a:rPr>
              <a:t>- 	</a:t>
            </a:r>
            <a:r>
              <a:rPr lang="nl-NL" sz="2800" b="1" i="1" dirty="0">
                <a:solidFill>
                  <a:srgbClr val="0070C0"/>
                </a:solidFill>
              </a:rPr>
              <a:t>Introductie</a:t>
            </a:r>
            <a:r>
              <a:rPr lang="nl-NL" sz="2800" b="1" dirty="0">
                <a:solidFill>
                  <a:srgbClr val="0070C0"/>
                </a:solidFill>
              </a:rPr>
              <a:t> door Dhr. Patrick De Klerck, </a:t>
            </a:r>
            <a:r>
              <a:rPr lang="nl-NL" sz="2400" b="1" dirty="0">
                <a:solidFill>
                  <a:srgbClr val="0070C0"/>
                </a:solidFill>
              </a:rPr>
              <a:t>Schepen stad Blankenberge</a:t>
            </a:r>
          </a:p>
          <a:p>
            <a:endParaRPr lang="nl-NL" sz="2800" b="1" dirty="0">
              <a:solidFill>
                <a:srgbClr val="0070C0"/>
              </a:solidFill>
            </a:endParaRPr>
          </a:p>
          <a:p>
            <a:pPr marL="457200" indent="-457200">
              <a:buFontTx/>
              <a:buChar char="-"/>
            </a:pPr>
            <a:r>
              <a:rPr lang="nl-NL" sz="2800" b="1" i="1" dirty="0">
                <a:solidFill>
                  <a:srgbClr val="0070C0"/>
                </a:solidFill>
              </a:rPr>
              <a:t>Renovatie verplichtingen &amp; EPB &amp; EPC eisen</a:t>
            </a:r>
            <a:r>
              <a:rPr lang="nl-NL" sz="2800" b="1" dirty="0">
                <a:solidFill>
                  <a:srgbClr val="0070C0"/>
                </a:solidFill>
              </a:rPr>
              <a:t> </a:t>
            </a:r>
            <a:r>
              <a:rPr lang="nl-NL" sz="2400" b="1" dirty="0">
                <a:solidFill>
                  <a:srgbClr val="0070C0"/>
                </a:solidFill>
              </a:rPr>
              <a:t>door Dhr. Nick Verwimp Zaakvoerder NV projectbouw &amp; Dirk Van der Poten, Energynation</a:t>
            </a:r>
          </a:p>
          <a:p>
            <a:endParaRPr lang="nl-NL" sz="2400" b="1" dirty="0">
              <a:solidFill>
                <a:srgbClr val="0070C0"/>
              </a:solidFill>
            </a:endParaRPr>
          </a:p>
          <a:p>
            <a:pPr marL="457200" indent="-457200">
              <a:buFontTx/>
              <a:buChar char="-"/>
            </a:pPr>
            <a:r>
              <a:rPr lang="nl-NL" sz="2800" b="1" i="1" dirty="0">
                <a:solidFill>
                  <a:srgbClr val="0070C0"/>
                </a:solidFill>
              </a:rPr>
              <a:t>Klimaatbedrijf Blankenberge: energie in eigen handen nemen</a:t>
            </a:r>
            <a:r>
              <a:rPr lang="nl-NL" sz="2800" b="1" dirty="0">
                <a:solidFill>
                  <a:srgbClr val="0070C0"/>
                </a:solidFill>
              </a:rPr>
              <a:t> </a:t>
            </a:r>
            <a:r>
              <a:rPr lang="nl-NL" sz="2400" b="1" dirty="0">
                <a:solidFill>
                  <a:srgbClr val="0070C0"/>
                </a:solidFill>
              </a:rPr>
              <a:t>door Schepen Mitch De Geest</a:t>
            </a:r>
          </a:p>
          <a:p>
            <a:endParaRPr lang="nl-NL" sz="2800" b="1" dirty="0">
              <a:solidFill>
                <a:srgbClr val="0070C0"/>
              </a:solidFill>
            </a:endParaRPr>
          </a:p>
          <a:p>
            <a:pPr marL="457200" indent="-457200">
              <a:buFontTx/>
              <a:buChar char="-"/>
            </a:pPr>
            <a:r>
              <a:rPr lang="nl-NL" sz="2800" b="1" i="1" dirty="0">
                <a:solidFill>
                  <a:srgbClr val="0070C0"/>
                </a:solidFill>
              </a:rPr>
              <a:t>Afsluitend woord </a:t>
            </a:r>
            <a:r>
              <a:rPr lang="nl-NL" sz="2800" b="1" dirty="0">
                <a:solidFill>
                  <a:srgbClr val="0070C0"/>
                </a:solidFill>
              </a:rPr>
              <a:t>door Dhr. Garrit Hinderyckx, </a:t>
            </a:r>
            <a:r>
              <a:rPr lang="nl-NL" sz="2400" b="1" dirty="0">
                <a:solidFill>
                  <a:srgbClr val="0070C0"/>
                </a:solidFill>
              </a:rPr>
              <a:t>voorzitter Open VLD Vriendenkring </a:t>
            </a:r>
          </a:p>
          <a:p>
            <a:endParaRPr lang="nl-NL" sz="1600" b="1" dirty="0">
              <a:solidFill>
                <a:srgbClr val="0070C0"/>
              </a:solidFill>
            </a:endParaRPr>
          </a:p>
          <a:p>
            <a:r>
              <a:rPr lang="nl-NL" sz="1600" b="1" dirty="0" err="1">
                <a:solidFill>
                  <a:srgbClr val="0070C0"/>
                </a:solidFill>
              </a:rPr>
              <a:t>Org</a:t>
            </a:r>
            <a:r>
              <a:rPr lang="nl-NL" sz="1600" b="1" dirty="0">
                <a:solidFill>
                  <a:srgbClr val="0070C0"/>
                </a:solidFill>
              </a:rPr>
              <a:t>: Open Vld Vriendenkring en Willemsfonds</a:t>
            </a:r>
            <a:endParaRPr lang="nl-BE" sz="1600" b="1" dirty="0">
              <a:solidFill>
                <a:srgbClr val="0070C0"/>
              </a:solidFill>
            </a:endParaRPr>
          </a:p>
        </p:txBody>
      </p:sp>
    </p:spTree>
    <p:extLst>
      <p:ext uri="{BB962C8B-B14F-4D97-AF65-F5344CB8AC3E}">
        <p14:creationId xmlns:p14="http://schemas.microsoft.com/office/powerpoint/2010/main" val="840377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8CA807-A208-CA88-7753-8F62597AAEAA}"/>
              </a:ext>
            </a:extLst>
          </p:cNvPr>
          <p:cNvSpPr>
            <a:spLocks noGrp="1"/>
          </p:cNvSpPr>
          <p:nvPr>
            <p:ph type="ctrTitle"/>
          </p:nvPr>
        </p:nvSpPr>
        <p:spPr>
          <a:xfrm>
            <a:off x="2692398" y="2714514"/>
            <a:ext cx="6815669" cy="1515533"/>
          </a:xfrm>
        </p:spPr>
        <p:txBody>
          <a:bodyPr anchor="ctr">
            <a:normAutofit fontScale="90000"/>
          </a:bodyPr>
          <a:lstStyle/>
          <a:p>
            <a:r>
              <a:rPr lang="nl-BE" sz="8000" dirty="0"/>
              <a:t>Capaciteitstarief particuliere klanten Vlaanderen</a:t>
            </a:r>
          </a:p>
        </p:txBody>
      </p:sp>
      <p:sp>
        <p:nvSpPr>
          <p:cNvPr id="3" name="Ondertitel 2">
            <a:extLst>
              <a:ext uri="{FF2B5EF4-FFF2-40B4-BE49-F238E27FC236}">
                <a16:creationId xmlns:a16="http://schemas.microsoft.com/office/drawing/2014/main" id="{C0495DF8-D690-427A-5D2C-D06B32D90236}"/>
              </a:ext>
            </a:extLst>
          </p:cNvPr>
          <p:cNvSpPr>
            <a:spLocks noGrp="1"/>
          </p:cNvSpPr>
          <p:nvPr>
            <p:ph type="subTitle" idx="1"/>
          </p:nvPr>
        </p:nvSpPr>
        <p:spPr>
          <a:xfrm>
            <a:off x="952499" y="6030119"/>
            <a:ext cx="10086975" cy="1655762"/>
          </a:xfrm>
        </p:spPr>
        <p:txBody>
          <a:bodyPr/>
          <a:lstStyle/>
          <a:p>
            <a:r>
              <a:rPr lang="nl-BE" b="1" dirty="0">
                <a:solidFill>
                  <a:srgbClr val="0070C0"/>
                </a:solidFill>
              </a:rPr>
              <a:t>Verduidelijking bij de nieuwe manier van berekenen van de netdistributiekosten </a:t>
            </a:r>
          </a:p>
        </p:txBody>
      </p:sp>
    </p:spTree>
    <p:extLst>
      <p:ext uri="{BB962C8B-B14F-4D97-AF65-F5344CB8AC3E}">
        <p14:creationId xmlns:p14="http://schemas.microsoft.com/office/powerpoint/2010/main" val="4101567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DD364D-DE06-2874-58AF-F865BA766EBF}"/>
              </a:ext>
            </a:extLst>
          </p:cNvPr>
          <p:cNvSpPr>
            <a:spLocks noGrp="1"/>
          </p:cNvSpPr>
          <p:nvPr>
            <p:ph type="title"/>
          </p:nvPr>
        </p:nvSpPr>
        <p:spPr/>
        <p:txBody>
          <a:bodyPr>
            <a:normAutofit/>
          </a:bodyPr>
          <a:lstStyle/>
          <a:p>
            <a:r>
              <a:rPr lang="nl-BE" sz="4000" i="1" dirty="0"/>
              <a:t>Wat zijn de componenten van uw energiefactuur?</a:t>
            </a:r>
          </a:p>
        </p:txBody>
      </p:sp>
      <p:sp>
        <p:nvSpPr>
          <p:cNvPr id="3" name="Tijdelijke aanduiding voor inhoud 2">
            <a:extLst>
              <a:ext uri="{FF2B5EF4-FFF2-40B4-BE49-F238E27FC236}">
                <a16:creationId xmlns:a16="http://schemas.microsoft.com/office/drawing/2014/main" id="{FF65270F-08C0-3E06-1E42-A81CCF45EB09}"/>
              </a:ext>
            </a:extLst>
          </p:cNvPr>
          <p:cNvSpPr>
            <a:spLocks noGrp="1"/>
          </p:cNvSpPr>
          <p:nvPr>
            <p:ph idx="1"/>
          </p:nvPr>
        </p:nvSpPr>
        <p:spPr/>
        <p:txBody>
          <a:bodyPr>
            <a:normAutofit fontScale="92500" lnSpcReduction="20000"/>
          </a:bodyPr>
          <a:lstStyle/>
          <a:p>
            <a:pPr algn="ctr"/>
            <a:r>
              <a:rPr lang="nl-BE" dirty="0"/>
              <a:t>Energie</a:t>
            </a:r>
          </a:p>
          <a:p>
            <a:pPr algn="ctr"/>
            <a:endParaRPr lang="nl-BE" dirty="0"/>
          </a:p>
          <a:p>
            <a:pPr algn="ctr"/>
            <a:r>
              <a:rPr lang="nl-BE" b="1" dirty="0">
                <a:solidFill>
                  <a:srgbClr val="FF0000"/>
                </a:solidFill>
              </a:rPr>
              <a:t>Netkosten </a:t>
            </a:r>
            <a:r>
              <a:rPr lang="nl-BE" dirty="0"/>
              <a:t>(</a:t>
            </a:r>
            <a:r>
              <a:rPr lang="nl-BE" dirty="0">
                <a:solidFill>
                  <a:srgbClr val="000000"/>
                </a:solidFill>
              </a:rPr>
              <a:t>d</a:t>
            </a:r>
            <a:r>
              <a:rPr lang="nl-BE" b="0" i="0" dirty="0">
                <a:solidFill>
                  <a:srgbClr val="000000"/>
                </a:solidFill>
                <a:effectLst/>
              </a:rPr>
              <a:t>at zijn de kosten voor het aanleggen, onderhouden en beheren van de netten en het vervoer van elektriciteit</a:t>
            </a:r>
            <a:r>
              <a:rPr lang="nl-BE" b="0" i="0" dirty="0">
                <a:effectLst/>
              </a:rPr>
              <a:t>)</a:t>
            </a:r>
            <a:endParaRPr lang="nl-BE" b="1" dirty="0"/>
          </a:p>
          <a:p>
            <a:pPr algn="ctr"/>
            <a:endParaRPr lang="nl-BE" dirty="0"/>
          </a:p>
          <a:p>
            <a:pPr algn="ctr"/>
            <a:r>
              <a:rPr lang="nl-BE" dirty="0"/>
              <a:t>Heffingen</a:t>
            </a:r>
          </a:p>
          <a:p>
            <a:pPr algn="ctr"/>
            <a:endParaRPr lang="nl-BE" dirty="0"/>
          </a:p>
          <a:p>
            <a:pPr algn="ctr"/>
            <a:r>
              <a:rPr lang="nl-BE" dirty="0"/>
              <a:t>BTW (tijdelijk 6 % tot 30-9-2022 - normaal 21%)</a:t>
            </a:r>
          </a:p>
        </p:txBody>
      </p:sp>
      <p:pic>
        <p:nvPicPr>
          <p:cNvPr id="5" name="Afbeelding 4">
            <a:extLst>
              <a:ext uri="{FF2B5EF4-FFF2-40B4-BE49-F238E27FC236}">
                <a16:creationId xmlns:a16="http://schemas.microsoft.com/office/drawing/2014/main" id="{DFC717B2-5EBC-4754-A9E5-0850FFDC1B6D}"/>
              </a:ext>
            </a:extLst>
          </p:cNvPr>
          <p:cNvPicPr>
            <a:picLocks noChangeAspect="1"/>
          </p:cNvPicPr>
          <p:nvPr/>
        </p:nvPicPr>
        <p:blipFill>
          <a:blip r:embed="rId2"/>
          <a:stretch>
            <a:fillRect/>
          </a:stretch>
        </p:blipFill>
        <p:spPr>
          <a:xfrm>
            <a:off x="9010650" y="4533445"/>
            <a:ext cx="2757487" cy="1857829"/>
          </a:xfrm>
          <a:prstGeom prst="rect">
            <a:avLst/>
          </a:prstGeom>
        </p:spPr>
      </p:pic>
    </p:spTree>
    <p:extLst>
      <p:ext uri="{BB962C8B-B14F-4D97-AF65-F5344CB8AC3E}">
        <p14:creationId xmlns:p14="http://schemas.microsoft.com/office/powerpoint/2010/main" val="2011502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BBCB86-51DA-62E9-05E7-69E2785E26FC}"/>
              </a:ext>
            </a:extLst>
          </p:cNvPr>
          <p:cNvSpPr>
            <a:spLocks noGrp="1"/>
          </p:cNvSpPr>
          <p:nvPr>
            <p:ph type="title"/>
          </p:nvPr>
        </p:nvSpPr>
        <p:spPr/>
        <p:txBody>
          <a:bodyPr>
            <a:normAutofit/>
          </a:bodyPr>
          <a:lstStyle/>
          <a:p>
            <a:pPr algn="ctr"/>
            <a:r>
              <a:rPr lang="nl-BE" sz="4000" i="1" dirty="0"/>
              <a:t>Componenten van uw factuur elektriciteit &amp; gas?</a:t>
            </a:r>
            <a:endParaRPr lang="nl-BE" sz="4000" dirty="0"/>
          </a:p>
        </p:txBody>
      </p:sp>
      <p:sp>
        <p:nvSpPr>
          <p:cNvPr id="3" name="Tijdelijke aanduiding voor inhoud 2">
            <a:extLst>
              <a:ext uri="{FF2B5EF4-FFF2-40B4-BE49-F238E27FC236}">
                <a16:creationId xmlns:a16="http://schemas.microsoft.com/office/drawing/2014/main" id="{8A5634FA-8845-538B-F132-9A2D1615C3E5}"/>
              </a:ext>
            </a:extLst>
          </p:cNvPr>
          <p:cNvSpPr>
            <a:spLocks noGrp="1"/>
          </p:cNvSpPr>
          <p:nvPr>
            <p:ph sz="half" idx="1"/>
          </p:nvPr>
        </p:nvSpPr>
        <p:spPr/>
        <p:txBody>
          <a:bodyPr/>
          <a:lstStyle/>
          <a:p>
            <a:r>
              <a:rPr lang="nl-BE" dirty="0"/>
              <a:t>Elektriciteit</a:t>
            </a:r>
          </a:p>
          <a:p>
            <a:endParaRPr lang="nl-BE" dirty="0"/>
          </a:p>
        </p:txBody>
      </p:sp>
      <p:sp>
        <p:nvSpPr>
          <p:cNvPr id="4" name="Tijdelijke aanduiding voor inhoud 3">
            <a:extLst>
              <a:ext uri="{FF2B5EF4-FFF2-40B4-BE49-F238E27FC236}">
                <a16:creationId xmlns:a16="http://schemas.microsoft.com/office/drawing/2014/main" id="{3A4812EF-8169-604F-4B2C-CE9D9D4464DE}"/>
              </a:ext>
            </a:extLst>
          </p:cNvPr>
          <p:cNvSpPr>
            <a:spLocks noGrp="1"/>
          </p:cNvSpPr>
          <p:nvPr>
            <p:ph sz="half" idx="2"/>
          </p:nvPr>
        </p:nvSpPr>
        <p:spPr>
          <a:xfrm>
            <a:off x="5048250" y="2686580"/>
            <a:ext cx="4326711" cy="4101042"/>
          </a:xfrm>
        </p:spPr>
        <p:txBody>
          <a:bodyPr/>
          <a:lstStyle/>
          <a:p>
            <a:r>
              <a:rPr lang="nl-BE" dirty="0"/>
              <a:t>Aardgas</a:t>
            </a:r>
          </a:p>
          <a:p>
            <a:endParaRPr lang="nl-BE" dirty="0"/>
          </a:p>
          <a:p>
            <a:endParaRPr lang="nl-BE" dirty="0"/>
          </a:p>
        </p:txBody>
      </p:sp>
      <p:pic>
        <p:nvPicPr>
          <p:cNvPr id="6" name="Picture 4" descr="Elektriciteit in Vlaanderen - Particulier">
            <a:extLst>
              <a:ext uri="{FF2B5EF4-FFF2-40B4-BE49-F238E27FC236}">
                <a16:creationId xmlns:a16="http://schemas.microsoft.com/office/drawing/2014/main" id="{8CCD624A-250E-67AD-081E-129AEEE5B2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2807" y="3133447"/>
            <a:ext cx="4690120" cy="29186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ardgas in Vlaanderen - Particulier">
            <a:extLst>
              <a:ext uri="{FF2B5EF4-FFF2-40B4-BE49-F238E27FC236}">
                <a16:creationId xmlns:a16="http://schemas.microsoft.com/office/drawing/2014/main" id="{135147C7-3DDA-5C4F-98F9-2AF2BCEF9C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9580" y="2886867"/>
            <a:ext cx="4789613" cy="2980533"/>
          </a:xfrm>
          <a:prstGeom prst="rect">
            <a:avLst/>
          </a:prstGeom>
          <a:noFill/>
          <a:extLst>
            <a:ext uri="{909E8E84-426E-40DD-AFC4-6F175D3DCCD1}">
              <a14:hiddenFill xmlns:a14="http://schemas.microsoft.com/office/drawing/2010/main">
                <a:solidFill>
                  <a:srgbClr val="FFFFFF"/>
                </a:solidFill>
              </a14:hiddenFill>
            </a:ext>
          </a:extLst>
        </p:spPr>
      </p:pic>
      <p:sp>
        <p:nvSpPr>
          <p:cNvPr id="9" name="Tekstvak 8">
            <a:extLst>
              <a:ext uri="{FF2B5EF4-FFF2-40B4-BE49-F238E27FC236}">
                <a16:creationId xmlns:a16="http://schemas.microsoft.com/office/drawing/2014/main" id="{E74AA3F2-D4A3-20C9-ACE2-EC9D01BE3672}"/>
              </a:ext>
            </a:extLst>
          </p:cNvPr>
          <p:cNvSpPr txBox="1"/>
          <p:nvPr/>
        </p:nvSpPr>
        <p:spPr>
          <a:xfrm>
            <a:off x="9883654" y="5867400"/>
            <a:ext cx="1470146" cy="369332"/>
          </a:xfrm>
          <a:prstGeom prst="rect">
            <a:avLst/>
          </a:prstGeom>
          <a:noFill/>
        </p:spPr>
        <p:txBody>
          <a:bodyPr wrap="none" rtlCol="0">
            <a:spAutoFit/>
          </a:bodyPr>
          <a:lstStyle/>
          <a:p>
            <a:r>
              <a:rPr lang="nl-BE" dirty="0"/>
              <a:t>Cijfers 4-2022</a:t>
            </a:r>
          </a:p>
        </p:txBody>
      </p:sp>
    </p:spTree>
    <p:extLst>
      <p:ext uri="{BB962C8B-B14F-4D97-AF65-F5344CB8AC3E}">
        <p14:creationId xmlns:p14="http://schemas.microsoft.com/office/powerpoint/2010/main" val="2227056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F90414-3091-3BBC-9FA2-9CB48EF18B10}"/>
              </a:ext>
            </a:extLst>
          </p:cNvPr>
          <p:cNvSpPr>
            <a:spLocks noGrp="1"/>
          </p:cNvSpPr>
          <p:nvPr>
            <p:ph type="title"/>
          </p:nvPr>
        </p:nvSpPr>
        <p:spPr/>
        <p:txBody>
          <a:bodyPr>
            <a:normAutofit fontScale="90000"/>
          </a:bodyPr>
          <a:lstStyle/>
          <a:p>
            <a:pPr algn="ctr"/>
            <a:r>
              <a:rPr lang="nl-BE" sz="4000" i="1" dirty="0"/>
              <a:t>Op welk gedeelte van uw factuur elektriciteit heeft het capaciteitstarief betrekking?</a:t>
            </a:r>
            <a:endParaRPr lang="nl-BE" sz="4000" dirty="0"/>
          </a:p>
        </p:txBody>
      </p:sp>
      <p:pic>
        <p:nvPicPr>
          <p:cNvPr id="1028" name="Picture 4" descr="Elektriciteit in Vlaanderen - Particulier">
            <a:extLst>
              <a:ext uri="{FF2B5EF4-FFF2-40B4-BE49-F238E27FC236}">
                <a16:creationId xmlns:a16="http://schemas.microsoft.com/office/drawing/2014/main" id="{FCA8D701-DB01-8960-7455-41B646FC392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10933" y="2516714"/>
            <a:ext cx="6154009" cy="3829584"/>
          </a:xfrm>
          <a:prstGeom prst="rect">
            <a:avLst/>
          </a:prstGeom>
          <a:noFill/>
          <a:extLst>
            <a:ext uri="{909E8E84-426E-40DD-AFC4-6F175D3DCCD1}">
              <a14:hiddenFill xmlns:a14="http://schemas.microsoft.com/office/drawing/2010/main">
                <a:solidFill>
                  <a:srgbClr val="FFFFFF"/>
                </a:solidFill>
              </a14:hiddenFill>
            </a:ext>
          </a:extLst>
        </p:spPr>
      </p:pic>
      <p:sp>
        <p:nvSpPr>
          <p:cNvPr id="5" name="Ovaal 4">
            <a:extLst>
              <a:ext uri="{FF2B5EF4-FFF2-40B4-BE49-F238E27FC236}">
                <a16:creationId xmlns:a16="http://schemas.microsoft.com/office/drawing/2014/main" id="{83D58C9B-B457-88CF-C853-FA319C6529F2}"/>
              </a:ext>
            </a:extLst>
          </p:cNvPr>
          <p:cNvSpPr/>
          <p:nvPr/>
        </p:nvSpPr>
        <p:spPr>
          <a:xfrm>
            <a:off x="2810933" y="4097867"/>
            <a:ext cx="1676400" cy="138853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Tekstvak 7">
            <a:extLst>
              <a:ext uri="{FF2B5EF4-FFF2-40B4-BE49-F238E27FC236}">
                <a16:creationId xmlns:a16="http://schemas.microsoft.com/office/drawing/2014/main" id="{0F0C11E8-7EA1-BADE-4022-A9CD37DAC74F}"/>
              </a:ext>
            </a:extLst>
          </p:cNvPr>
          <p:cNvSpPr txBox="1"/>
          <p:nvPr/>
        </p:nvSpPr>
        <p:spPr>
          <a:xfrm>
            <a:off x="9883654" y="5867400"/>
            <a:ext cx="1470146" cy="369332"/>
          </a:xfrm>
          <a:prstGeom prst="rect">
            <a:avLst/>
          </a:prstGeom>
          <a:noFill/>
        </p:spPr>
        <p:txBody>
          <a:bodyPr wrap="none" rtlCol="0">
            <a:spAutoFit/>
          </a:bodyPr>
          <a:lstStyle/>
          <a:p>
            <a:r>
              <a:rPr lang="nl-BE" dirty="0"/>
              <a:t>Cijfers 4-2022</a:t>
            </a:r>
          </a:p>
        </p:txBody>
      </p:sp>
    </p:spTree>
    <p:extLst>
      <p:ext uri="{BB962C8B-B14F-4D97-AF65-F5344CB8AC3E}">
        <p14:creationId xmlns:p14="http://schemas.microsoft.com/office/powerpoint/2010/main" val="4198525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20DCC0-9288-936B-CBA0-1325DFA00DDF}"/>
              </a:ext>
            </a:extLst>
          </p:cNvPr>
          <p:cNvSpPr>
            <a:spLocks noGrp="1"/>
          </p:cNvSpPr>
          <p:nvPr>
            <p:ph type="title"/>
          </p:nvPr>
        </p:nvSpPr>
        <p:spPr>
          <a:xfrm>
            <a:off x="838200" y="796925"/>
            <a:ext cx="10515600" cy="1325563"/>
          </a:xfrm>
        </p:spPr>
        <p:txBody>
          <a:bodyPr>
            <a:normAutofit fontScale="90000"/>
          </a:bodyPr>
          <a:lstStyle/>
          <a:p>
            <a:pPr algn="ctr"/>
            <a:r>
              <a:rPr lang="nl-BE" dirty="0"/>
              <a:t>Netkosten of distributiekosten </a:t>
            </a:r>
            <a:r>
              <a:rPr lang="nl-BE" b="1" dirty="0">
                <a:solidFill>
                  <a:srgbClr val="FF0000"/>
                </a:solidFill>
              </a:rPr>
              <a:t>tot</a:t>
            </a:r>
            <a:r>
              <a:rPr lang="nl-BE" dirty="0"/>
              <a:t> 1-7-2022 zonder capaciteitstarief</a:t>
            </a:r>
          </a:p>
        </p:txBody>
      </p:sp>
      <p:sp>
        <p:nvSpPr>
          <p:cNvPr id="3" name="Tijdelijke aanduiding voor inhoud 2">
            <a:extLst>
              <a:ext uri="{FF2B5EF4-FFF2-40B4-BE49-F238E27FC236}">
                <a16:creationId xmlns:a16="http://schemas.microsoft.com/office/drawing/2014/main" id="{4B357F01-995B-8C62-114D-711AE6872E3B}"/>
              </a:ext>
            </a:extLst>
          </p:cNvPr>
          <p:cNvSpPr>
            <a:spLocks noGrp="1"/>
          </p:cNvSpPr>
          <p:nvPr>
            <p:ph idx="1"/>
          </p:nvPr>
        </p:nvSpPr>
        <p:spPr>
          <a:xfrm>
            <a:off x="838200" y="2590799"/>
            <a:ext cx="10515600" cy="3586163"/>
          </a:xfrm>
        </p:spPr>
        <p:txBody>
          <a:bodyPr/>
          <a:lstStyle/>
          <a:p>
            <a:r>
              <a:rPr lang="nl-BE" dirty="0"/>
              <a:t>100 % berekend op de afname in kWh</a:t>
            </a:r>
          </a:p>
          <a:p>
            <a:endParaRPr lang="nl-BE" dirty="0"/>
          </a:p>
          <a:p>
            <a:r>
              <a:rPr lang="nl-BE" dirty="0"/>
              <a:t>Een vast bedrag per kWh ongeacht welk tarief</a:t>
            </a:r>
          </a:p>
          <a:p>
            <a:endParaRPr lang="nl-BE" dirty="0"/>
          </a:p>
          <a:p>
            <a:r>
              <a:rPr lang="nl-BE" dirty="0"/>
              <a:t>Houdt geen rekening met uw piekvermogen/verbruik</a:t>
            </a:r>
          </a:p>
        </p:txBody>
      </p:sp>
    </p:spTree>
    <p:extLst>
      <p:ext uri="{BB962C8B-B14F-4D97-AF65-F5344CB8AC3E}">
        <p14:creationId xmlns:p14="http://schemas.microsoft.com/office/powerpoint/2010/main" val="24185451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EA10EE-5A17-570D-E114-798CD35886BF}"/>
              </a:ext>
            </a:extLst>
          </p:cNvPr>
          <p:cNvSpPr>
            <a:spLocks noGrp="1"/>
          </p:cNvSpPr>
          <p:nvPr>
            <p:ph type="title"/>
          </p:nvPr>
        </p:nvSpPr>
        <p:spPr>
          <a:xfrm>
            <a:off x="1209677" y="245533"/>
            <a:ext cx="9601196" cy="1303867"/>
          </a:xfrm>
        </p:spPr>
        <p:txBody>
          <a:bodyPr/>
          <a:lstStyle/>
          <a:p>
            <a:pPr algn="ctr"/>
            <a:r>
              <a:rPr lang="nl-BE" i="1" dirty="0"/>
              <a:t>Doel van capaciteitstarief?</a:t>
            </a:r>
          </a:p>
        </p:txBody>
      </p:sp>
      <p:sp>
        <p:nvSpPr>
          <p:cNvPr id="3" name="Tijdelijke aanduiding voor inhoud 2">
            <a:extLst>
              <a:ext uri="{FF2B5EF4-FFF2-40B4-BE49-F238E27FC236}">
                <a16:creationId xmlns:a16="http://schemas.microsoft.com/office/drawing/2014/main" id="{42328866-D515-FC15-5F59-A2C6C51A1E7B}"/>
              </a:ext>
            </a:extLst>
          </p:cNvPr>
          <p:cNvSpPr>
            <a:spLocks noGrp="1"/>
          </p:cNvSpPr>
          <p:nvPr>
            <p:ph idx="1"/>
          </p:nvPr>
        </p:nvSpPr>
        <p:spPr>
          <a:xfrm>
            <a:off x="838200" y="1503891"/>
            <a:ext cx="10515600" cy="5108576"/>
          </a:xfrm>
        </p:spPr>
        <p:txBody>
          <a:bodyPr/>
          <a:lstStyle/>
          <a:p>
            <a:r>
              <a:rPr lang="nl-BE" dirty="0">
                <a:latin typeface="+mj-lt"/>
              </a:rPr>
              <a:t>Hoofddoel: het beter spreiden v/h verbruik – het zo veel mogelijk vermijden van pieken om zo de elektriciteitsproductie /het verbruik beter op elkaar af te stemmen</a:t>
            </a:r>
          </a:p>
          <a:p>
            <a:endParaRPr lang="nl-BE" dirty="0">
              <a:latin typeface="+mj-lt"/>
            </a:endParaRPr>
          </a:p>
          <a:p>
            <a:r>
              <a:rPr lang="nl-BE" dirty="0">
                <a:solidFill>
                  <a:srgbClr val="2C2D2D"/>
                </a:solidFill>
                <a:effectLst/>
                <a:latin typeface="+mj-lt"/>
                <a:ea typeface="Calibri" panose="020F0502020204030204" pitchFamily="34" charset="0"/>
                <a:cs typeface="Calibri" panose="020F0502020204030204" pitchFamily="34" charset="0"/>
              </a:rPr>
              <a:t>Op dit moment is er nog voldoende capaciteit op de distributienetten maar door de energietransitie zal dat veranderen. Meer en grotere verbruikers </a:t>
            </a:r>
            <a:r>
              <a:rPr lang="nl-BE" dirty="0">
                <a:solidFill>
                  <a:srgbClr val="2C2D2D"/>
                </a:solidFill>
                <a:latin typeface="+mj-lt"/>
                <a:ea typeface="Calibri" panose="020F0502020204030204" pitchFamily="34" charset="0"/>
                <a:cs typeface="Calibri" panose="020F0502020204030204" pitchFamily="34" charset="0"/>
              </a:rPr>
              <a:t>(elektrische auto’s – warmtepompen, </a:t>
            </a:r>
            <a:r>
              <a:rPr lang="nl-BE" dirty="0" err="1">
                <a:solidFill>
                  <a:srgbClr val="2C2D2D"/>
                </a:solidFill>
                <a:latin typeface="+mj-lt"/>
                <a:ea typeface="Calibri" panose="020F0502020204030204" pitchFamily="34" charset="0"/>
                <a:cs typeface="Calibri" panose="020F0502020204030204" pitchFamily="34" charset="0"/>
              </a:rPr>
              <a:t>enz</a:t>
            </a:r>
            <a:r>
              <a:rPr lang="nl-BE" dirty="0">
                <a:solidFill>
                  <a:srgbClr val="2C2D2D"/>
                </a:solidFill>
                <a:latin typeface="+mj-lt"/>
                <a:ea typeface="Calibri" panose="020F0502020204030204" pitchFamily="34" charset="0"/>
                <a:cs typeface="Calibri" panose="020F0502020204030204" pitchFamily="34" charset="0"/>
              </a:rPr>
              <a:t>) zullen in elke woning verschijnen</a:t>
            </a:r>
          </a:p>
          <a:p>
            <a:endParaRPr lang="nl-BE" dirty="0">
              <a:solidFill>
                <a:srgbClr val="2C2D2D"/>
              </a:solidFill>
              <a:latin typeface="+mj-lt"/>
              <a:cs typeface="Calibri" panose="020F0502020204030204" pitchFamily="34" charset="0"/>
            </a:endParaRPr>
          </a:p>
          <a:p>
            <a:r>
              <a:rPr lang="nl-BE" dirty="0">
                <a:solidFill>
                  <a:srgbClr val="2C2D2D"/>
                </a:solidFill>
                <a:latin typeface="+mj-lt"/>
                <a:cs typeface="Calibri" panose="020F0502020204030204" pitchFamily="34" charset="0"/>
              </a:rPr>
              <a:t>Investeringen in het netwerk beperken en zo ook de kosten in toom houden</a:t>
            </a:r>
          </a:p>
          <a:p>
            <a:endParaRPr lang="nl-BE" dirty="0">
              <a:solidFill>
                <a:srgbClr val="2C2D2D"/>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53068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75B932-C4BD-D2D2-439E-96913550B63F}"/>
              </a:ext>
            </a:extLst>
          </p:cNvPr>
          <p:cNvSpPr>
            <a:spLocks noGrp="1"/>
          </p:cNvSpPr>
          <p:nvPr>
            <p:ph type="title"/>
          </p:nvPr>
        </p:nvSpPr>
        <p:spPr/>
        <p:txBody>
          <a:bodyPr/>
          <a:lstStyle/>
          <a:p>
            <a:pPr algn="ctr"/>
            <a:r>
              <a:rPr lang="nl-BE" i="1" dirty="0"/>
              <a:t>Is het capaciteitstarief een extra kost?</a:t>
            </a:r>
          </a:p>
        </p:txBody>
      </p:sp>
      <p:sp>
        <p:nvSpPr>
          <p:cNvPr id="3" name="Tijdelijke aanduiding voor inhoud 2">
            <a:extLst>
              <a:ext uri="{FF2B5EF4-FFF2-40B4-BE49-F238E27FC236}">
                <a16:creationId xmlns:a16="http://schemas.microsoft.com/office/drawing/2014/main" id="{8F6D9313-35AA-D9F8-0268-0E8CA84C6B61}"/>
              </a:ext>
            </a:extLst>
          </p:cNvPr>
          <p:cNvSpPr>
            <a:spLocks noGrp="1"/>
          </p:cNvSpPr>
          <p:nvPr>
            <p:ph idx="1"/>
          </p:nvPr>
        </p:nvSpPr>
        <p:spPr/>
        <p:txBody>
          <a:bodyPr/>
          <a:lstStyle/>
          <a:p>
            <a:r>
              <a:rPr lang="nl-BE" dirty="0">
                <a:latin typeface="+mj-lt"/>
              </a:rPr>
              <a:t>Neen, </a:t>
            </a:r>
            <a:r>
              <a:rPr lang="nl-BE" b="0" i="0" dirty="0">
                <a:effectLst/>
                <a:latin typeface="+mj-lt"/>
              </a:rPr>
              <a:t>het is enkel een andere manier om de netkosten te verdelen over alle afnemers. </a:t>
            </a:r>
            <a:r>
              <a:rPr lang="nl-BE" dirty="0">
                <a:latin typeface="+mj-lt"/>
              </a:rPr>
              <a:t>D</a:t>
            </a:r>
            <a:r>
              <a:rPr lang="nl-BE" b="0" i="0" dirty="0">
                <a:effectLst/>
                <a:latin typeface="+mj-lt"/>
              </a:rPr>
              <a:t>e netkosten van je elektriciteit zullen voor een groot gedeelte berekend worden op basis van je piekverbruik</a:t>
            </a:r>
            <a:endParaRPr lang="nl-BE" dirty="0">
              <a:latin typeface="+mj-lt"/>
            </a:endParaRPr>
          </a:p>
          <a:p>
            <a:endParaRPr lang="nl-BE" dirty="0">
              <a:latin typeface="+mj-lt"/>
            </a:endParaRPr>
          </a:p>
          <a:p>
            <a:r>
              <a:rPr lang="nl-BE" b="0" i="0" dirty="0">
                <a:effectLst/>
                <a:latin typeface="+mj-lt"/>
                <a:cs typeface="Calibri" panose="020F0502020204030204" pitchFamily="34" charset="0"/>
              </a:rPr>
              <a:t>Op hetzelfde moment verdwijnt ook het onderscheid tussen het dag- en nachttarief. De nettarieven die u betaalt, zullen daardoor niet langer afhangen van het moment waarop u verbruikt</a:t>
            </a:r>
            <a:endParaRPr lang="nl-BE" dirty="0">
              <a:latin typeface="+mj-lt"/>
              <a:cs typeface="Calibri" panose="020F0502020204030204" pitchFamily="34" charset="0"/>
            </a:endParaRPr>
          </a:p>
        </p:txBody>
      </p:sp>
    </p:spTree>
    <p:extLst>
      <p:ext uri="{BB962C8B-B14F-4D97-AF65-F5344CB8AC3E}">
        <p14:creationId xmlns:p14="http://schemas.microsoft.com/office/powerpoint/2010/main" val="1811006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20DCC0-9288-936B-CBA0-1325DFA00DDF}"/>
              </a:ext>
            </a:extLst>
          </p:cNvPr>
          <p:cNvSpPr>
            <a:spLocks noGrp="1"/>
          </p:cNvSpPr>
          <p:nvPr>
            <p:ph type="title"/>
          </p:nvPr>
        </p:nvSpPr>
        <p:spPr>
          <a:xfrm>
            <a:off x="838200" y="681037"/>
            <a:ext cx="10515600" cy="1325563"/>
          </a:xfrm>
        </p:spPr>
        <p:txBody>
          <a:bodyPr>
            <a:normAutofit fontScale="90000"/>
          </a:bodyPr>
          <a:lstStyle/>
          <a:p>
            <a:pPr algn="ctr"/>
            <a:r>
              <a:rPr lang="nl-BE" dirty="0"/>
              <a:t>Netkosten of distributiekosten </a:t>
            </a:r>
            <a:r>
              <a:rPr lang="nl-BE" b="1" dirty="0">
                <a:solidFill>
                  <a:srgbClr val="FF0000"/>
                </a:solidFill>
              </a:rPr>
              <a:t>na</a:t>
            </a:r>
            <a:r>
              <a:rPr lang="nl-BE" dirty="0"/>
              <a:t> 1-7-2022 met capaciteitstarief</a:t>
            </a:r>
          </a:p>
        </p:txBody>
      </p:sp>
      <p:sp>
        <p:nvSpPr>
          <p:cNvPr id="3" name="Tijdelijke aanduiding voor inhoud 2">
            <a:extLst>
              <a:ext uri="{FF2B5EF4-FFF2-40B4-BE49-F238E27FC236}">
                <a16:creationId xmlns:a16="http://schemas.microsoft.com/office/drawing/2014/main" id="{4B357F01-995B-8C62-114D-711AE6872E3B}"/>
              </a:ext>
            </a:extLst>
          </p:cNvPr>
          <p:cNvSpPr>
            <a:spLocks noGrp="1"/>
          </p:cNvSpPr>
          <p:nvPr>
            <p:ph idx="1"/>
          </p:nvPr>
        </p:nvSpPr>
        <p:spPr>
          <a:xfrm>
            <a:off x="838200" y="2852208"/>
            <a:ext cx="10515600" cy="3848630"/>
          </a:xfrm>
        </p:spPr>
        <p:txBody>
          <a:bodyPr/>
          <a:lstStyle/>
          <a:p>
            <a:r>
              <a:rPr lang="nl-BE" dirty="0"/>
              <a:t>Klein gedeelte nog steeds berekend op de afname in kWh (vast bedrag per kWh zoals vroeger)</a:t>
            </a:r>
          </a:p>
          <a:p>
            <a:endParaRPr lang="nl-BE" dirty="0"/>
          </a:p>
          <a:p>
            <a:r>
              <a:rPr lang="nl-BE" dirty="0"/>
              <a:t>Grootste gedeelte berekend op basis van de netcapaciteit die u gebruikt (piekverbruik)</a:t>
            </a:r>
          </a:p>
        </p:txBody>
      </p:sp>
    </p:spTree>
    <p:extLst>
      <p:ext uri="{BB962C8B-B14F-4D97-AF65-F5344CB8AC3E}">
        <p14:creationId xmlns:p14="http://schemas.microsoft.com/office/powerpoint/2010/main" val="12606306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C21B38-0966-7C0A-C54B-F1FC2D611975}"/>
              </a:ext>
            </a:extLst>
          </p:cNvPr>
          <p:cNvSpPr>
            <a:spLocks noGrp="1"/>
          </p:cNvSpPr>
          <p:nvPr>
            <p:ph type="title"/>
          </p:nvPr>
        </p:nvSpPr>
        <p:spPr/>
        <p:txBody>
          <a:bodyPr>
            <a:normAutofit fontScale="90000"/>
          </a:bodyPr>
          <a:lstStyle/>
          <a:p>
            <a:pPr algn="ctr"/>
            <a:r>
              <a:rPr lang="nl-BE" i="1" dirty="0"/>
              <a:t>Is het capaciteitstarief van toepassing voor elk type particuliere klant?</a:t>
            </a:r>
          </a:p>
        </p:txBody>
      </p:sp>
      <p:sp>
        <p:nvSpPr>
          <p:cNvPr id="3" name="Tijdelijke aanduiding voor inhoud 2">
            <a:extLst>
              <a:ext uri="{FF2B5EF4-FFF2-40B4-BE49-F238E27FC236}">
                <a16:creationId xmlns:a16="http://schemas.microsoft.com/office/drawing/2014/main" id="{5BFA6E30-5A87-B7E4-3F51-F815877CE5BD}"/>
              </a:ext>
            </a:extLst>
          </p:cNvPr>
          <p:cNvSpPr>
            <a:spLocks noGrp="1"/>
          </p:cNvSpPr>
          <p:nvPr>
            <p:ph idx="1"/>
          </p:nvPr>
        </p:nvSpPr>
        <p:spPr/>
        <p:txBody>
          <a:bodyPr/>
          <a:lstStyle/>
          <a:p>
            <a:r>
              <a:rPr lang="nl-BE" dirty="0">
                <a:latin typeface="+mj-lt"/>
              </a:rPr>
              <a:t>Neen. </a:t>
            </a:r>
          </a:p>
          <a:p>
            <a:endParaRPr lang="nl-BE" dirty="0">
              <a:latin typeface="+mj-lt"/>
            </a:endParaRPr>
          </a:p>
          <a:p>
            <a:r>
              <a:rPr lang="nl-BE" dirty="0">
                <a:effectLst/>
                <a:latin typeface="+mj-lt"/>
                <a:ea typeface="Calibri" panose="020F0502020204030204" pitchFamily="34" charset="0"/>
                <a:cs typeface="Calibri" panose="020F0502020204030204" pitchFamily="34" charset="0"/>
              </a:rPr>
              <a:t>Hebt u recht op het sociaal tarief? Dan gelden de nieuwe nettarieven niet. Het sociaal tarief is namelijk een totaalprijs per kWh</a:t>
            </a:r>
          </a:p>
          <a:p>
            <a:endParaRPr lang="nl-BE" dirty="0">
              <a:latin typeface="+mj-lt"/>
              <a:ea typeface="Calibri" panose="020F0502020204030204" pitchFamily="34" charset="0"/>
              <a:cs typeface="Calibri" panose="020F0502020204030204" pitchFamily="34" charset="0"/>
            </a:endParaRPr>
          </a:p>
          <a:p>
            <a:r>
              <a:rPr lang="nl-BE" dirty="0">
                <a:effectLst/>
                <a:latin typeface="+mj-lt"/>
                <a:ea typeface="Calibri" panose="020F0502020204030204" pitchFamily="34" charset="0"/>
                <a:cs typeface="Calibri" panose="020F0502020204030204" pitchFamily="34" charset="0"/>
              </a:rPr>
              <a:t>Dat is momenteel het geval voor ongeveer 15% van alle Vlaamse gezinnen</a:t>
            </a:r>
            <a:endParaRPr lang="nl-BE" dirty="0">
              <a:latin typeface="+mj-lt"/>
              <a:cs typeface="Calibri" panose="020F0502020204030204" pitchFamily="34" charset="0"/>
            </a:endParaRPr>
          </a:p>
        </p:txBody>
      </p:sp>
    </p:spTree>
    <p:extLst>
      <p:ext uri="{BB962C8B-B14F-4D97-AF65-F5344CB8AC3E}">
        <p14:creationId xmlns:p14="http://schemas.microsoft.com/office/powerpoint/2010/main" val="6765311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EB7E01-A163-4343-E704-66392F84A5BB}"/>
              </a:ext>
            </a:extLst>
          </p:cNvPr>
          <p:cNvSpPr>
            <a:spLocks noGrp="1"/>
          </p:cNvSpPr>
          <p:nvPr>
            <p:ph type="title"/>
          </p:nvPr>
        </p:nvSpPr>
        <p:spPr/>
        <p:txBody>
          <a:bodyPr>
            <a:normAutofit fontScale="90000"/>
          </a:bodyPr>
          <a:lstStyle/>
          <a:p>
            <a:pPr algn="ctr"/>
            <a:r>
              <a:rPr lang="nl-BE" i="1" dirty="0"/>
              <a:t>Betalen enkel klanten met een digitale (slimme) teller het capaciteitstarief?</a:t>
            </a:r>
          </a:p>
        </p:txBody>
      </p:sp>
      <p:sp>
        <p:nvSpPr>
          <p:cNvPr id="3" name="Tijdelijke aanduiding voor inhoud 2">
            <a:extLst>
              <a:ext uri="{FF2B5EF4-FFF2-40B4-BE49-F238E27FC236}">
                <a16:creationId xmlns:a16="http://schemas.microsoft.com/office/drawing/2014/main" id="{57A23D8A-3826-B507-3703-698C396CD54E}"/>
              </a:ext>
            </a:extLst>
          </p:cNvPr>
          <p:cNvSpPr>
            <a:spLocks noGrp="1"/>
          </p:cNvSpPr>
          <p:nvPr>
            <p:ph idx="1"/>
          </p:nvPr>
        </p:nvSpPr>
        <p:spPr/>
        <p:txBody>
          <a:bodyPr>
            <a:normAutofit/>
          </a:bodyPr>
          <a:lstStyle/>
          <a:p>
            <a:r>
              <a:rPr lang="nl-BE" dirty="0"/>
              <a:t>Neen</a:t>
            </a:r>
          </a:p>
          <a:p>
            <a:endParaRPr lang="nl-BE" sz="1200" dirty="0"/>
          </a:p>
          <a:p>
            <a:r>
              <a:rPr lang="nl-BE" dirty="0"/>
              <a:t>Bij klanten met een digitale (slimme) meter wordt het tarief berekend. </a:t>
            </a:r>
            <a:r>
              <a:rPr lang="nl-BE" dirty="0">
                <a:effectLst/>
                <a:ea typeface="Times New Roman" panose="02020603050405020304" pitchFamily="18" charset="0"/>
                <a:cs typeface="Times New Roman" panose="02020603050405020304" pitchFamily="18" charset="0"/>
              </a:rPr>
              <a:t>Uw ‘gemiddelde maandpiek’ (kW) bepaalt wat u betaalt voor het capaciteitstarief</a:t>
            </a:r>
            <a:r>
              <a:rPr lang="nl-BE" dirty="0"/>
              <a:t> </a:t>
            </a:r>
          </a:p>
          <a:p>
            <a:endParaRPr lang="nl-BE" sz="1200" dirty="0"/>
          </a:p>
          <a:p>
            <a:r>
              <a:rPr lang="nl-BE" dirty="0"/>
              <a:t>Klanten met een gewone (analoge) teller betalen een vaste, minimum bijdrage </a:t>
            </a:r>
            <a:r>
              <a:rPr lang="nl-BE" spc="45" dirty="0">
                <a:effectLst/>
                <a:ea typeface="Times New Roman" panose="02020603050405020304" pitchFamily="18" charset="0"/>
              </a:rPr>
              <a:t>die overeenstemt met 2,5 kW aan piekcapaciteit</a:t>
            </a:r>
            <a:r>
              <a:rPr lang="nl-BE" spc="45" dirty="0">
                <a:ea typeface="Times New Roman" panose="02020603050405020304" pitchFamily="18" charset="0"/>
              </a:rPr>
              <a:t> o</a:t>
            </a:r>
            <a:r>
              <a:rPr lang="nl-BE" dirty="0">
                <a:effectLst/>
                <a:ea typeface="Calibri" panose="020F0502020204030204" pitchFamily="34" charset="0"/>
                <a:cs typeface="Times New Roman" panose="02020603050405020304" pitchFamily="18" charset="0"/>
              </a:rPr>
              <a:t>mdat de klassieke meter geen pieken kan meten.</a:t>
            </a:r>
            <a:r>
              <a:rPr lang="nl-BE" spc="45" dirty="0">
                <a:effectLst/>
                <a:ea typeface="Times New Roman" panose="02020603050405020304" pitchFamily="18" charset="0"/>
              </a:rPr>
              <a:t> </a:t>
            </a:r>
            <a:endParaRPr lang="nl-BE" dirty="0"/>
          </a:p>
        </p:txBody>
      </p:sp>
    </p:spTree>
    <p:extLst>
      <p:ext uri="{BB962C8B-B14F-4D97-AF65-F5344CB8AC3E}">
        <p14:creationId xmlns:p14="http://schemas.microsoft.com/office/powerpoint/2010/main" val="954160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6E31C0E2-8DAC-A32C-9F54-C9065D9B582F}"/>
              </a:ext>
            </a:extLst>
          </p:cNvPr>
          <p:cNvSpPr txBox="1"/>
          <p:nvPr/>
        </p:nvSpPr>
        <p:spPr>
          <a:xfrm>
            <a:off x="498762" y="0"/>
            <a:ext cx="11693238" cy="6924973"/>
          </a:xfrm>
          <a:prstGeom prst="rect">
            <a:avLst/>
          </a:prstGeom>
          <a:noFill/>
        </p:spPr>
        <p:txBody>
          <a:bodyPr wrap="square">
            <a:spAutoFit/>
          </a:bodyPr>
          <a:lstStyle/>
          <a:p>
            <a:r>
              <a:rPr lang="nl-NL" sz="3600" b="1" dirty="0">
                <a:solidFill>
                  <a:srgbClr val="0070C0"/>
                </a:solidFill>
              </a:rPr>
              <a:t>Info &amp; debat avond “Energie 2050”</a:t>
            </a:r>
          </a:p>
          <a:p>
            <a:endParaRPr lang="nl-NL" sz="2800" b="1" dirty="0">
              <a:solidFill>
                <a:srgbClr val="0070C0"/>
              </a:solidFill>
            </a:endParaRPr>
          </a:p>
          <a:p>
            <a:pPr marL="457200" indent="-457200">
              <a:buFontTx/>
              <a:buChar char="-"/>
            </a:pPr>
            <a:r>
              <a:rPr lang="nl-NL" sz="2800" b="1" i="1" dirty="0">
                <a:solidFill>
                  <a:schemeClr val="tx2"/>
                </a:solidFill>
                <a:effectLst>
                  <a:outerShdw blurRad="38100" dist="38100" dir="2700000" algn="tl">
                    <a:srgbClr val="000000">
                      <a:alpha val="43137"/>
                    </a:srgbClr>
                  </a:outerShdw>
                </a:effectLst>
              </a:rPr>
              <a:t>Verwelkoming</a:t>
            </a:r>
            <a:r>
              <a:rPr lang="nl-NL" sz="2800" b="1" dirty="0">
                <a:solidFill>
                  <a:schemeClr val="tx2"/>
                </a:solidFill>
                <a:effectLst>
                  <a:outerShdw blurRad="38100" dist="38100" dir="2700000" algn="tl">
                    <a:srgbClr val="000000">
                      <a:alpha val="43137"/>
                    </a:srgbClr>
                  </a:outerShdw>
                </a:effectLst>
              </a:rPr>
              <a:t> door Dhr. Garrit Hinderyckx, voorzitter Open VLD Vriendenkring</a:t>
            </a:r>
          </a:p>
          <a:p>
            <a:endParaRPr lang="nl-NL" sz="2800" b="1" dirty="0">
              <a:solidFill>
                <a:srgbClr val="0070C0"/>
              </a:solidFill>
            </a:endParaRPr>
          </a:p>
          <a:p>
            <a:r>
              <a:rPr lang="nl-NL" sz="2800" b="1" dirty="0">
                <a:solidFill>
                  <a:srgbClr val="0070C0"/>
                </a:solidFill>
              </a:rPr>
              <a:t>- 	</a:t>
            </a:r>
            <a:r>
              <a:rPr lang="nl-NL" sz="2800" b="1" i="1" dirty="0">
                <a:solidFill>
                  <a:srgbClr val="0070C0"/>
                </a:solidFill>
              </a:rPr>
              <a:t>Introductie</a:t>
            </a:r>
            <a:r>
              <a:rPr lang="nl-NL" sz="2800" b="1" dirty="0">
                <a:solidFill>
                  <a:srgbClr val="0070C0"/>
                </a:solidFill>
              </a:rPr>
              <a:t> door Dhr. Patrick De Klerck, Schepen stad Blankenberge</a:t>
            </a:r>
          </a:p>
          <a:p>
            <a:endParaRPr lang="nl-NL" sz="2800" b="1" dirty="0">
              <a:solidFill>
                <a:srgbClr val="0070C0"/>
              </a:solidFill>
            </a:endParaRPr>
          </a:p>
          <a:p>
            <a:pPr marL="457200" indent="-457200">
              <a:buFontTx/>
              <a:buChar char="-"/>
            </a:pPr>
            <a:r>
              <a:rPr lang="nl-NL" sz="2800" b="1" i="1" dirty="0">
                <a:solidFill>
                  <a:srgbClr val="0070C0"/>
                </a:solidFill>
              </a:rPr>
              <a:t>Renovatie verplichtingen &amp; EPB &amp; EPC eisen</a:t>
            </a:r>
            <a:r>
              <a:rPr lang="nl-NL" sz="2800" b="1" dirty="0">
                <a:solidFill>
                  <a:srgbClr val="0070C0"/>
                </a:solidFill>
              </a:rPr>
              <a:t> door Dhr. Nick Verwimp Zaakvoerder NV projectbouw &amp; Dirk Van der Poten, Energynation</a:t>
            </a:r>
          </a:p>
          <a:p>
            <a:endParaRPr lang="nl-NL" sz="2800" b="1" dirty="0">
              <a:solidFill>
                <a:srgbClr val="0070C0"/>
              </a:solidFill>
            </a:endParaRPr>
          </a:p>
          <a:p>
            <a:pPr marL="457200" indent="-457200">
              <a:buFontTx/>
              <a:buChar char="-"/>
            </a:pPr>
            <a:r>
              <a:rPr lang="nl-NL" sz="2800" b="1" i="1" dirty="0">
                <a:solidFill>
                  <a:srgbClr val="0070C0"/>
                </a:solidFill>
              </a:rPr>
              <a:t>Klimaatbedrijf Blankenberge: energie in eigen handen nemen</a:t>
            </a:r>
            <a:r>
              <a:rPr lang="nl-NL" sz="2800" b="1" dirty="0">
                <a:solidFill>
                  <a:srgbClr val="0070C0"/>
                </a:solidFill>
              </a:rPr>
              <a:t> door Schepen Mitch De Geest</a:t>
            </a:r>
          </a:p>
          <a:p>
            <a:endParaRPr lang="nl-NL" sz="2800" b="1" dirty="0">
              <a:solidFill>
                <a:srgbClr val="0070C0"/>
              </a:solidFill>
            </a:endParaRPr>
          </a:p>
          <a:p>
            <a:pPr marL="457200" indent="-457200">
              <a:buFontTx/>
              <a:buChar char="-"/>
            </a:pPr>
            <a:r>
              <a:rPr lang="nl-NL" sz="2800" b="1" i="1" dirty="0">
                <a:solidFill>
                  <a:srgbClr val="0070C0"/>
                </a:solidFill>
              </a:rPr>
              <a:t>Afsluitend woord </a:t>
            </a:r>
            <a:r>
              <a:rPr lang="nl-NL" sz="2800" b="1" dirty="0">
                <a:solidFill>
                  <a:srgbClr val="0070C0"/>
                </a:solidFill>
              </a:rPr>
              <a:t>door Dhr. Garrit Hinderyckx, voorzitter Open VLD Vriendenkring </a:t>
            </a:r>
          </a:p>
          <a:p>
            <a:r>
              <a:rPr lang="nl-NL" sz="1600" b="1" dirty="0" err="1">
                <a:solidFill>
                  <a:srgbClr val="0070C0"/>
                </a:solidFill>
              </a:rPr>
              <a:t>Org</a:t>
            </a:r>
            <a:r>
              <a:rPr lang="nl-NL" sz="1600" b="1" dirty="0">
                <a:solidFill>
                  <a:srgbClr val="0070C0"/>
                </a:solidFill>
              </a:rPr>
              <a:t>: Open Vld Vriendenkring en Willemsfonds</a:t>
            </a:r>
            <a:endParaRPr lang="nl-BE" sz="1600" b="1" dirty="0">
              <a:solidFill>
                <a:srgbClr val="0070C0"/>
              </a:solidFill>
            </a:endParaRPr>
          </a:p>
        </p:txBody>
      </p:sp>
    </p:spTree>
    <p:extLst>
      <p:ext uri="{BB962C8B-B14F-4D97-AF65-F5344CB8AC3E}">
        <p14:creationId xmlns:p14="http://schemas.microsoft.com/office/powerpoint/2010/main" val="7743841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48CF15-50BA-AA43-57B7-C1952C1746D0}"/>
              </a:ext>
            </a:extLst>
          </p:cNvPr>
          <p:cNvSpPr>
            <a:spLocks noGrp="1"/>
          </p:cNvSpPr>
          <p:nvPr>
            <p:ph type="title"/>
          </p:nvPr>
        </p:nvSpPr>
        <p:spPr>
          <a:xfrm>
            <a:off x="838200" y="517525"/>
            <a:ext cx="10515600" cy="1903942"/>
          </a:xfrm>
        </p:spPr>
        <p:txBody>
          <a:bodyPr>
            <a:normAutofit fontScale="90000"/>
          </a:bodyPr>
          <a:lstStyle/>
          <a:p>
            <a:pPr algn="ctr"/>
            <a:r>
              <a:rPr lang="nl-BE" i="1" dirty="0"/>
              <a:t>Speelt het type aansluiting (één-driefasig) of het aansluitvermogen een rol bij de berekening van het capaciteitstarief?</a:t>
            </a:r>
          </a:p>
        </p:txBody>
      </p:sp>
      <p:sp>
        <p:nvSpPr>
          <p:cNvPr id="3" name="Tijdelijke aanduiding voor inhoud 2">
            <a:extLst>
              <a:ext uri="{FF2B5EF4-FFF2-40B4-BE49-F238E27FC236}">
                <a16:creationId xmlns:a16="http://schemas.microsoft.com/office/drawing/2014/main" id="{1444D34C-A081-A662-29E9-E15AE8821BE1}"/>
              </a:ext>
            </a:extLst>
          </p:cNvPr>
          <p:cNvSpPr>
            <a:spLocks noGrp="1"/>
          </p:cNvSpPr>
          <p:nvPr>
            <p:ph idx="1"/>
          </p:nvPr>
        </p:nvSpPr>
        <p:spPr>
          <a:xfrm>
            <a:off x="838200" y="2624667"/>
            <a:ext cx="10515600" cy="3552296"/>
          </a:xfrm>
        </p:spPr>
        <p:txBody>
          <a:bodyPr>
            <a:normAutofit/>
          </a:bodyPr>
          <a:lstStyle/>
          <a:p>
            <a:r>
              <a:rPr lang="nl-BE" dirty="0">
                <a:latin typeface="+mj-lt"/>
              </a:rPr>
              <a:t>Neen</a:t>
            </a:r>
          </a:p>
          <a:p>
            <a:endParaRPr lang="nl-BE" dirty="0">
              <a:latin typeface="+mj-lt"/>
            </a:endParaRPr>
          </a:p>
          <a:p>
            <a:r>
              <a:rPr lang="nl-BE" dirty="0">
                <a:effectLst/>
                <a:latin typeface="+mj-lt"/>
                <a:ea typeface="Times New Roman" panose="02020603050405020304" pitchFamily="18" charset="0"/>
                <a:cs typeface="Calibri" panose="020F0502020204030204" pitchFamily="34" charset="0"/>
              </a:rPr>
              <a:t>Enkel het piekvermogen dat uw digitale meter registreert telt</a:t>
            </a:r>
            <a:r>
              <a:rPr lang="nl-BE" dirty="0">
                <a:solidFill>
                  <a:srgbClr val="2C2D2D"/>
                </a:solidFill>
                <a:effectLst/>
                <a:latin typeface="+mj-lt"/>
                <a:ea typeface="Times New Roman" panose="02020603050405020304" pitchFamily="18" charset="0"/>
                <a:cs typeface="Times New Roman" panose="02020603050405020304" pitchFamily="18" charset="0"/>
              </a:rPr>
              <a:t>.</a:t>
            </a:r>
            <a:endParaRPr lang="nl-BE" dirty="0">
              <a:latin typeface="+mj-lt"/>
            </a:endParaRPr>
          </a:p>
        </p:txBody>
      </p:sp>
    </p:spTree>
    <p:extLst>
      <p:ext uri="{BB962C8B-B14F-4D97-AF65-F5344CB8AC3E}">
        <p14:creationId xmlns:p14="http://schemas.microsoft.com/office/powerpoint/2010/main" val="6276203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543D20-05EB-26BF-72EA-275D0F39ABC0}"/>
              </a:ext>
            </a:extLst>
          </p:cNvPr>
          <p:cNvSpPr>
            <a:spLocks noGrp="1"/>
          </p:cNvSpPr>
          <p:nvPr>
            <p:ph type="title"/>
          </p:nvPr>
        </p:nvSpPr>
        <p:spPr/>
        <p:txBody>
          <a:bodyPr>
            <a:normAutofit/>
          </a:bodyPr>
          <a:lstStyle/>
          <a:p>
            <a:pPr algn="ctr"/>
            <a:r>
              <a:rPr lang="nl-BE" sz="4000" i="1" dirty="0"/>
              <a:t>Hoe wordt de gemiddelde maandpiek bepaalt?</a:t>
            </a:r>
          </a:p>
        </p:txBody>
      </p:sp>
      <p:sp>
        <p:nvSpPr>
          <p:cNvPr id="3" name="Tijdelijke aanduiding voor inhoud 2">
            <a:extLst>
              <a:ext uri="{FF2B5EF4-FFF2-40B4-BE49-F238E27FC236}">
                <a16:creationId xmlns:a16="http://schemas.microsoft.com/office/drawing/2014/main" id="{4D530AC3-FEF1-0847-89EB-AF1A5236D538}"/>
              </a:ext>
            </a:extLst>
          </p:cNvPr>
          <p:cNvSpPr>
            <a:spLocks noGrp="1"/>
          </p:cNvSpPr>
          <p:nvPr>
            <p:ph idx="1"/>
          </p:nvPr>
        </p:nvSpPr>
        <p:spPr>
          <a:xfrm>
            <a:off x="1295401" y="2356907"/>
            <a:ext cx="9601196" cy="3318936"/>
          </a:xfrm>
        </p:spPr>
        <p:txBody>
          <a:bodyPr>
            <a:noAutofit/>
          </a:bodyPr>
          <a:lstStyle/>
          <a:p>
            <a:r>
              <a:rPr lang="nl-BE" dirty="0">
                <a:solidFill>
                  <a:srgbClr val="2C2D2D"/>
                </a:solidFill>
                <a:effectLst/>
                <a:latin typeface="+mj-lt"/>
                <a:ea typeface="Times New Roman" panose="02020603050405020304" pitchFamily="18" charset="0"/>
                <a:cs typeface="Calibri" panose="020F0502020204030204" pitchFamily="34" charset="0"/>
              </a:rPr>
              <a:t>De gemiddelde maandpiek wordt elke maand opnieuw berekent als het gemiddelde van de 12 voorafgaande ‘maandpieken’</a:t>
            </a:r>
          </a:p>
          <a:p>
            <a:endParaRPr lang="nl-BE" dirty="0">
              <a:solidFill>
                <a:srgbClr val="2C2D2D"/>
              </a:solidFill>
              <a:latin typeface="+mj-lt"/>
              <a:cs typeface="Calibri" panose="020F0502020204030204" pitchFamily="34" charset="0"/>
            </a:endParaRPr>
          </a:p>
          <a:p>
            <a:r>
              <a:rPr lang="nl-BE" b="0" i="0" dirty="0">
                <a:effectLst/>
                <a:latin typeface="+mj-lt"/>
              </a:rPr>
              <a:t>De maandpiek is het kwartier met het hoogst verbruikte vermogen (kwartiervermogen) dat jouw digitale meter tijdens een maand registreert</a:t>
            </a:r>
          </a:p>
          <a:p>
            <a:endParaRPr lang="nl-BE" dirty="0">
              <a:latin typeface="+mj-lt"/>
              <a:cs typeface="Calibri" panose="020F0502020204030204" pitchFamily="34" charset="0"/>
            </a:endParaRPr>
          </a:p>
          <a:p>
            <a:r>
              <a:rPr lang="nl-BE" dirty="0">
                <a:latin typeface="+mj-lt"/>
              </a:rPr>
              <a:t>M</a:t>
            </a:r>
            <a:r>
              <a:rPr lang="nl-BE" b="0" i="0" dirty="0">
                <a:effectLst/>
                <a:latin typeface="+mj-lt"/>
              </a:rPr>
              <a:t>et andere woorden: schakel je gedurende vijftien minuten alle energieverslindende toestellen tegelijk in, dan gaat jouw maandpiek stevig de hoogte in en dus ook je netkosten</a:t>
            </a:r>
            <a:endParaRPr lang="nl-BE" dirty="0">
              <a:latin typeface="+mj-lt"/>
              <a:cs typeface="Calibri" panose="020F0502020204030204" pitchFamily="34" charset="0"/>
            </a:endParaRPr>
          </a:p>
        </p:txBody>
      </p:sp>
    </p:spTree>
    <p:extLst>
      <p:ext uri="{BB962C8B-B14F-4D97-AF65-F5344CB8AC3E}">
        <p14:creationId xmlns:p14="http://schemas.microsoft.com/office/powerpoint/2010/main" val="27130258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F1EC7D-B57F-58EC-8EE2-21D08BFCE6D3}"/>
              </a:ext>
            </a:extLst>
          </p:cNvPr>
          <p:cNvSpPr>
            <a:spLocks noGrp="1"/>
          </p:cNvSpPr>
          <p:nvPr>
            <p:ph type="title"/>
          </p:nvPr>
        </p:nvSpPr>
        <p:spPr/>
        <p:txBody>
          <a:bodyPr/>
          <a:lstStyle/>
          <a:p>
            <a:pPr algn="ctr"/>
            <a:r>
              <a:rPr lang="nl-BE" i="1" dirty="0"/>
              <a:t>Wat is kwartiervermogen?</a:t>
            </a:r>
          </a:p>
        </p:txBody>
      </p:sp>
      <p:sp>
        <p:nvSpPr>
          <p:cNvPr id="3" name="Tijdelijke aanduiding voor inhoud 2">
            <a:extLst>
              <a:ext uri="{FF2B5EF4-FFF2-40B4-BE49-F238E27FC236}">
                <a16:creationId xmlns:a16="http://schemas.microsoft.com/office/drawing/2014/main" id="{5832EA23-59F6-F5C4-2943-1F53F54A258E}"/>
              </a:ext>
            </a:extLst>
          </p:cNvPr>
          <p:cNvSpPr>
            <a:spLocks noGrp="1"/>
          </p:cNvSpPr>
          <p:nvPr>
            <p:ph idx="1"/>
          </p:nvPr>
        </p:nvSpPr>
        <p:spPr/>
        <p:txBody>
          <a:bodyPr/>
          <a:lstStyle/>
          <a:p>
            <a:r>
              <a:rPr lang="nl-BE" b="0" i="0" dirty="0">
                <a:solidFill>
                  <a:srgbClr val="202124"/>
                </a:solidFill>
                <a:effectLst/>
                <a:latin typeface="+mj-lt"/>
              </a:rPr>
              <a:t>Het gemiddeld verbruikte vermogen over een periode van een kwartier, uitgedrukt in kilowatt</a:t>
            </a:r>
          </a:p>
          <a:p>
            <a:endParaRPr lang="nl-BE" dirty="0">
              <a:solidFill>
                <a:srgbClr val="202124"/>
              </a:solidFill>
              <a:latin typeface="+mj-lt"/>
            </a:endParaRPr>
          </a:p>
          <a:p>
            <a:r>
              <a:rPr lang="nl-BE" dirty="0">
                <a:solidFill>
                  <a:srgbClr val="202124"/>
                </a:solidFill>
                <a:latin typeface="+mj-lt"/>
              </a:rPr>
              <a:t>1 maand  = 31 dagen x 24 u x 4 kwartier = </a:t>
            </a:r>
            <a:r>
              <a:rPr lang="nl-BE" b="1" dirty="0">
                <a:solidFill>
                  <a:srgbClr val="FF0000"/>
                </a:solidFill>
                <a:latin typeface="+mj-lt"/>
              </a:rPr>
              <a:t>2.976 kwartier</a:t>
            </a:r>
          </a:p>
          <a:p>
            <a:endParaRPr lang="nl-BE" b="1" dirty="0">
              <a:solidFill>
                <a:srgbClr val="FF0000"/>
              </a:solidFill>
              <a:latin typeface="+mj-lt"/>
            </a:endParaRPr>
          </a:p>
          <a:p>
            <a:r>
              <a:rPr lang="nl-BE" b="0" i="0" dirty="0">
                <a:effectLst/>
                <a:latin typeface="+mj-lt"/>
                <a:cs typeface="Calibri" panose="020F0502020204030204" pitchFamily="34" charset="0"/>
              </a:rPr>
              <a:t>Het hoogste stroomverbruik dat je iedere maand tijdens één kwartier optekent, bepaalt dan het zogenaamde capaciteitstarief </a:t>
            </a:r>
            <a:endParaRPr lang="nl-BE" dirty="0">
              <a:latin typeface="+mj-lt"/>
              <a:cs typeface="Calibri" panose="020F0502020204030204" pitchFamily="34" charset="0"/>
            </a:endParaRPr>
          </a:p>
        </p:txBody>
      </p:sp>
    </p:spTree>
    <p:extLst>
      <p:ext uri="{BB962C8B-B14F-4D97-AF65-F5344CB8AC3E}">
        <p14:creationId xmlns:p14="http://schemas.microsoft.com/office/powerpoint/2010/main" val="38869765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B7385C-A0BC-FDBA-F7E4-600C39345977}"/>
              </a:ext>
            </a:extLst>
          </p:cNvPr>
          <p:cNvSpPr>
            <a:spLocks noGrp="1"/>
          </p:cNvSpPr>
          <p:nvPr>
            <p:ph type="title"/>
          </p:nvPr>
        </p:nvSpPr>
        <p:spPr/>
        <p:txBody>
          <a:bodyPr>
            <a:normAutofit fontScale="90000"/>
          </a:bodyPr>
          <a:lstStyle/>
          <a:p>
            <a:pPr algn="ctr"/>
            <a:r>
              <a:rPr lang="nl-BE" i="1" dirty="0"/>
              <a:t>Wat indien er nog geen of meer dan 12 gemiddelde maandpieken beschikbaar zijn?</a:t>
            </a:r>
          </a:p>
        </p:txBody>
      </p:sp>
      <p:sp>
        <p:nvSpPr>
          <p:cNvPr id="3" name="Tijdelijke aanduiding voor inhoud 2">
            <a:extLst>
              <a:ext uri="{FF2B5EF4-FFF2-40B4-BE49-F238E27FC236}">
                <a16:creationId xmlns:a16="http://schemas.microsoft.com/office/drawing/2014/main" id="{4AD2300E-ED50-768D-26BA-E01A7EF54F8B}"/>
              </a:ext>
            </a:extLst>
          </p:cNvPr>
          <p:cNvSpPr>
            <a:spLocks noGrp="1"/>
          </p:cNvSpPr>
          <p:nvPr>
            <p:ph idx="1"/>
          </p:nvPr>
        </p:nvSpPr>
        <p:spPr/>
        <p:txBody>
          <a:bodyPr>
            <a:normAutofit fontScale="85000" lnSpcReduction="20000"/>
          </a:bodyPr>
          <a:lstStyle/>
          <a:p>
            <a:r>
              <a:rPr lang="nl-BE" sz="2400" dirty="0">
                <a:effectLst/>
                <a:latin typeface="+mj-lt"/>
                <a:ea typeface="Times New Roman" panose="02020603050405020304" pitchFamily="18" charset="0"/>
              </a:rPr>
              <a:t>Zijn er nog geen meetgegevens van 12 maanden beschikbaar? (bv. na de vervanging van een klassieke meter door een digitale meter) Dan berekent men de gemiddelde maandpiek op basis van alle beschikbare maandpieken. Voor elke maand waarin het piekvermogen kleiner is dan 2,5 kW houdt men in de berekening rekening met het minimum van 2,5 kW.</a:t>
            </a:r>
          </a:p>
          <a:p>
            <a:endParaRPr lang="nl-BE" sz="2000" dirty="0">
              <a:latin typeface="+mj-lt"/>
            </a:endParaRPr>
          </a:p>
          <a:p>
            <a:r>
              <a:rPr lang="nl-BE" sz="2400" dirty="0">
                <a:latin typeface="+mj-lt"/>
              </a:rPr>
              <a:t>Zijn er meer dan 12 maandpieken beschikbaar dan tellen enkel de 12 meest recente mee voor de berekening</a:t>
            </a:r>
          </a:p>
          <a:p>
            <a:endParaRPr lang="nl-BE" sz="2000" dirty="0">
              <a:latin typeface="+mj-lt"/>
            </a:endParaRPr>
          </a:p>
          <a:p>
            <a:r>
              <a:rPr lang="nl-BE" sz="2400" dirty="0">
                <a:effectLst/>
                <a:latin typeface="+mj-lt"/>
                <a:ea typeface="Calibri" panose="020F0502020204030204" pitchFamily="34" charset="0"/>
                <a:cs typeface="Calibri" panose="020F0502020204030204" pitchFamily="34" charset="0"/>
              </a:rPr>
              <a:t>Enkel maandpieken die gemeten worden na 1-7-2022 tellen mee in de berekening van de gemiddelde maandpiek. Ook als een klant al voor die datum over een digitale meter beschikte</a:t>
            </a:r>
            <a:endParaRPr lang="nl-BE" sz="2400" dirty="0">
              <a:latin typeface="+mj-lt"/>
              <a:cs typeface="Calibri" panose="020F0502020204030204" pitchFamily="34" charset="0"/>
            </a:endParaRPr>
          </a:p>
        </p:txBody>
      </p:sp>
    </p:spTree>
    <p:extLst>
      <p:ext uri="{BB962C8B-B14F-4D97-AF65-F5344CB8AC3E}">
        <p14:creationId xmlns:p14="http://schemas.microsoft.com/office/powerpoint/2010/main" val="9727242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D28B06-E614-8F0A-43FE-D8485537ED8E}"/>
              </a:ext>
            </a:extLst>
          </p:cNvPr>
          <p:cNvSpPr>
            <a:spLocks noGrp="1"/>
          </p:cNvSpPr>
          <p:nvPr>
            <p:ph type="title"/>
          </p:nvPr>
        </p:nvSpPr>
        <p:spPr/>
        <p:txBody>
          <a:bodyPr>
            <a:normAutofit fontScale="90000"/>
          </a:bodyPr>
          <a:lstStyle/>
          <a:p>
            <a:pPr algn="ctr"/>
            <a:r>
              <a:rPr lang="nl-BE" i="1" dirty="0"/>
              <a:t>Mijn maandpiek? Is dat de som van de vermogens van alle toestellen die ik samen aanzet?</a:t>
            </a:r>
          </a:p>
        </p:txBody>
      </p:sp>
      <p:sp>
        <p:nvSpPr>
          <p:cNvPr id="3" name="Tijdelijke aanduiding voor inhoud 2">
            <a:extLst>
              <a:ext uri="{FF2B5EF4-FFF2-40B4-BE49-F238E27FC236}">
                <a16:creationId xmlns:a16="http://schemas.microsoft.com/office/drawing/2014/main" id="{004C6614-BB60-757C-AC0A-2B3007ED3F98}"/>
              </a:ext>
            </a:extLst>
          </p:cNvPr>
          <p:cNvSpPr>
            <a:spLocks noGrp="1"/>
          </p:cNvSpPr>
          <p:nvPr>
            <p:ph idx="1"/>
          </p:nvPr>
        </p:nvSpPr>
        <p:spPr/>
        <p:txBody>
          <a:bodyPr/>
          <a:lstStyle/>
          <a:p>
            <a:r>
              <a:rPr lang="nl-BE" dirty="0">
                <a:latin typeface="+mj-lt"/>
              </a:rPr>
              <a:t>Neen. </a:t>
            </a:r>
            <a:r>
              <a:rPr lang="nl-BE" dirty="0">
                <a:effectLst/>
                <a:latin typeface="+mj-lt"/>
                <a:ea typeface="Calibri" panose="020F0502020204030204" pitchFamily="34" charset="0"/>
                <a:cs typeface="Times New Roman" panose="02020603050405020304" pitchFamily="18" charset="0"/>
              </a:rPr>
              <a:t>U kan uw maandpiek niet zelf inschatten door een optelsom te maken van het maximaal vermogen van alle elektrische toestellen die u samen aanzet. Huishoudelijke toestellen werken niet altijd een kwartier lang én werken vaak niet de hele tijd aan vol vermogen</a:t>
            </a:r>
          </a:p>
          <a:p>
            <a:endParaRPr lang="nl-BE" dirty="0">
              <a:latin typeface="+mj-lt"/>
              <a:cs typeface="Times New Roman" panose="02020603050405020304" pitchFamily="18" charset="0"/>
            </a:endParaRPr>
          </a:p>
          <a:p>
            <a:r>
              <a:rPr lang="nl-BE" dirty="0">
                <a:latin typeface="+mj-lt"/>
              </a:rPr>
              <a:t>Via deze link kan u een filmpje bekijken op de site van VREG  </a:t>
            </a:r>
            <a:r>
              <a:rPr lang="nl-BE" dirty="0">
                <a:solidFill>
                  <a:srgbClr val="0000FF"/>
                </a:solidFill>
                <a:latin typeface="+mj-lt"/>
              </a:rPr>
              <a:t>https://www.youtube.com/watch?v=RsqTqq2pEy4</a:t>
            </a:r>
          </a:p>
        </p:txBody>
      </p:sp>
    </p:spTree>
    <p:extLst>
      <p:ext uri="{BB962C8B-B14F-4D97-AF65-F5344CB8AC3E}">
        <p14:creationId xmlns:p14="http://schemas.microsoft.com/office/powerpoint/2010/main" val="1313250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277C2F-4A6E-77B4-4408-18BDF727508A}"/>
              </a:ext>
            </a:extLst>
          </p:cNvPr>
          <p:cNvSpPr>
            <a:spLocks noGrp="1"/>
          </p:cNvSpPr>
          <p:nvPr>
            <p:ph type="title"/>
          </p:nvPr>
        </p:nvSpPr>
        <p:spPr>
          <a:xfrm>
            <a:off x="838200" y="631825"/>
            <a:ext cx="10515600" cy="1460500"/>
          </a:xfrm>
        </p:spPr>
        <p:txBody>
          <a:bodyPr>
            <a:normAutofit/>
          </a:bodyPr>
          <a:lstStyle/>
          <a:p>
            <a:pPr algn="ctr"/>
            <a:r>
              <a:rPr lang="nl-BE" i="1" dirty="0">
                <a:solidFill>
                  <a:srgbClr val="2C2D2D"/>
                </a:solidFill>
                <a:effectLst/>
                <a:ea typeface="Times New Roman" panose="02020603050405020304" pitchFamily="18" charset="0"/>
              </a:rPr>
              <a:t>Ik heb een digitale meter. </a:t>
            </a:r>
            <a:br>
              <a:rPr lang="nl-BE" i="1" dirty="0">
                <a:solidFill>
                  <a:srgbClr val="2C2D2D"/>
                </a:solidFill>
                <a:effectLst/>
                <a:ea typeface="Times New Roman" panose="02020603050405020304" pitchFamily="18" charset="0"/>
              </a:rPr>
            </a:br>
            <a:r>
              <a:rPr lang="nl-BE" i="1" dirty="0">
                <a:solidFill>
                  <a:srgbClr val="2C2D2D"/>
                </a:solidFill>
                <a:effectLst/>
                <a:ea typeface="Times New Roman" panose="02020603050405020304" pitchFamily="18" charset="0"/>
              </a:rPr>
              <a:t>Hoe krijg ik inzicht in mijn (maand)pieken?</a:t>
            </a:r>
            <a:endParaRPr lang="nl-BE" dirty="0"/>
          </a:p>
        </p:txBody>
      </p:sp>
      <p:sp>
        <p:nvSpPr>
          <p:cNvPr id="3" name="Tijdelijke aanduiding voor inhoud 2">
            <a:extLst>
              <a:ext uri="{FF2B5EF4-FFF2-40B4-BE49-F238E27FC236}">
                <a16:creationId xmlns:a16="http://schemas.microsoft.com/office/drawing/2014/main" id="{B38FE8EF-4273-C20A-CB65-739A0D5165A3}"/>
              </a:ext>
            </a:extLst>
          </p:cNvPr>
          <p:cNvSpPr>
            <a:spLocks noGrp="1"/>
          </p:cNvSpPr>
          <p:nvPr>
            <p:ph idx="1"/>
          </p:nvPr>
        </p:nvSpPr>
        <p:spPr/>
        <p:txBody>
          <a:bodyPr>
            <a:normAutofit fontScale="92500" lnSpcReduction="20000"/>
          </a:bodyPr>
          <a:lstStyle/>
          <a:p>
            <a:pPr>
              <a:lnSpc>
                <a:spcPts val="2175"/>
              </a:lnSpc>
            </a:pPr>
            <a:r>
              <a:rPr lang="nl-BE" dirty="0">
                <a:effectLst/>
                <a:ea typeface="Times New Roman" panose="02020603050405020304" pitchFamily="18" charset="0"/>
              </a:rPr>
              <a:t>De </a:t>
            </a:r>
            <a:r>
              <a:rPr lang="nl-BE" u="none" strike="noStrike" dirty="0">
                <a:effectLst/>
                <a:ea typeface="Times New Roman" panose="02020603050405020304" pitchFamily="18" charset="0"/>
              </a:rPr>
              <a:t>digitale meter </a:t>
            </a:r>
            <a:r>
              <a:rPr lang="nl-BE" dirty="0">
                <a:effectLst/>
                <a:ea typeface="Times New Roman" panose="02020603050405020304" pitchFamily="18" charset="0"/>
              </a:rPr>
              <a:t>registreert uw maandpieken al, maar toont die nog niet op de display. Vanaf midden 2022 zal de digitale meter dat wel tonen. </a:t>
            </a:r>
            <a:r>
              <a:rPr lang="nl-BE" dirty="0" err="1">
                <a:ea typeface="Times New Roman" panose="02020603050405020304" pitchFamily="18" charset="0"/>
              </a:rPr>
              <a:t>F</a:t>
            </a:r>
            <a:r>
              <a:rPr lang="nl-BE" u="none" strike="noStrike" dirty="0" err="1">
                <a:effectLst/>
                <a:ea typeface="Times New Roman" panose="02020603050405020304" pitchFamily="18" charset="0"/>
              </a:rPr>
              <a:t>luvius</a:t>
            </a:r>
            <a:r>
              <a:rPr lang="nl-BE" dirty="0">
                <a:effectLst/>
                <a:ea typeface="Times New Roman" panose="02020603050405020304" pitchFamily="18" charset="0"/>
              </a:rPr>
              <a:t> kan die informatie van op afstand aan uw digitale meter toevoegen. U vindt uw maandpieken sinds begin 2021 wel al terug in </a:t>
            </a:r>
            <a:r>
              <a:rPr lang="nl-BE" u="sng" dirty="0">
                <a:solidFill>
                  <a:srgbClr val="0563C1"/>
                </a:solidFill>
                <a:effectLst/>
                <a:ea typeface="Times New Roman" panose="02020603050405020304" pitchFamily="18" charset="0"/>
                <a:hlinkClick r:id="rId2">
                  <a:extLst>
                    <a:ext uri="{A12FA001-AC4F-418D-AE19-62706E023703}">
                      <ahyp:hlinkClr xmlns:ahyp="http://schemas.microsoft.com/office/drawing/2018/hyperlinkcolor" val="tx"/>
                    </a:ext>
                  </a:extLst>
                </a:hlinkClick>
              </a:rPr>
              <a:t>Mijn </a:t>
            </a:r>
            <a:r>
              <a:rPr lang="nl-BE" u="sng" dirty="0" err="1">
                <a:effectLst/>
                <a:ea typeface="Times New Roman" panose="02020603050405020304" pitchFamily="18" charset="0"/>
                <a:hlinkClick r:id="rId2">
                  <a:extLst>
                    <a:ext uri="{A12FA001-AC4F-418D-AE19-62706E023703}">
                      <ahyp:hlinkClr xmlns:ahyp="http://schemas.microsoft.com/office/drawing/2018/hyperlinkcolor" val="tx"/>
                    </a:ext>
                  </a:extLst>
                </a:hlinkClick>
              </a:rPr>
              <a:t>Fluvius</a:t>
            </a:r>
            <a:r>
              <a:rPr lang="nl-BE" dirty="0">
                <a:effectLst/>
                <a:ea typeface="Times New Roman" panose="02020603050405020304" pitchFamily="18" charset="0"/>
              </a:rPr>
              <a:t>. Via het portaal krijgt u zicht op het hoogste kwartiervermogen dat u in een maand hebt gebruikt.</a:t>
            </a:r>
          </a:p>
          <a:p>
            <a:pPr>
              <a:lnSpc>
                <a:spcPts val="2175"/>
              </a:lnSpc>
            </a:pPr>
            <a:endParaRPr lang="nl-BE" dirty="0">
              <a:effectLst/>
              <a:ea typeface="Times New Roman" panose="02020603050405020304" pitchFamily="18" charset="0"/>
            </a:endParaRPr>
          </a:p>
          <a:p>
            <a:r>
              <a:rPr lang="nl-BE" dirty="0">
                <a:effectLst/>
                <a:ea typeface="Calibri" panose="020F0502020204030204" pitchFamily="34" charset="0"/>
                <a:cs typeface="Times New Roman" panose="02020603050405020304" pitchFamily="18" charset="0"/>
              </a:rPr>
              <a:t>Wil u weten wanneer uw maandpiek is gemeten? Activeer dan in </a:t>
            </a:r>
            <a:r>
              <a:rPr lang="nl-BE" u="sng" dirty="0">
                <a:solidFill>
                  <a:srgbClr val="0563C1"/>
                </a:solidFill>
                <a:effectLs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Mijn </a:t>
            </a:r>
            <a:r>
              <a:rPr lang="nl-BE" u="sng" dirty="0" err="1">
                <a:effectLs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Fluvius</a:t>
            </a:r>
            <a:r>
              <a:rPr lang="nl-BE" dirty="0">
                <a:effectLst/>
                <a:ea typeface="Calibri" panose="020F0502020204030204" pitchFamily="34" charset="0"/>
                <a:cs typeface="Times New Roman" panose="02020603050405020304" pitchFamily="18" charset="0"/>
              </a:rPr>
              <a:t> uw </a:t>
            </a:r>
            <a:r>
              <a:rPr lang="nl-BE" dirty="0" err="1">
                <a:effectLst/>
                <a:ea typeface="Calibri" panose="020F0502020204030204" pitchFamily="34" charset="0"/>
                <a:cs typeface="Times New Roman" panose="02020603050405020304" pitchFamily="18" charset="0"/>
              </a:rPr>
              <a:t>kwartierverbruiken</a:t>
            </a:r>
            <a:r>
              <a:rPr lang="nl-BE" dirty="0">
                <a:effectLst/>
                <a:ea typeface="Calibri" panose="020F0502020204030204" pitchFamily="34" charset="0"/>
                <a:cs typeface="Times New Roman" panose="02020603050405020304" pitchFamily="18" charset="0"/>
              </a:rPr>
              <a:t> (kWh). Wil u ook graag uw kwartiervermogens kennen? Door uw </a:t>
            </a:r>
            <a:r>
              <a:rPr lang="nl-BE" dirty="0" err="1">
                <a:effectLst/>
                <a:ea typeface="Calibri" panose="020F0502020204030204" pitchFamily="34" charset="0"/>
                <a:cs typeface="Times New Roman" panose="02020603050405020304" pitchFamily="18" charset="0"/>
              </a:rPr>
              <a:t>kwartierverbruiken</a:t>
            </a:r>
            <a:r>
              <a:rPr lang="nl-BE" dirty="0">
                <a:effectLst/>
                <a:ea typeface="Calibri" panose="020F0502020204030204" pitchFamily="34" charset="0"/>
                <a:cs typeface="Times New Roman" panose="02020603050405020304" pitchFamily="18" charset="0"/>
              </a:rPr>
              <a:t> (kWh) te vermenigvuldigen met 4 berekent u uw kwartiervermogens (kW).</a:t>
            </a:r>
          </a:p>
          <a:p>
            <a:endParaRPr lang="nl-BE" dirty="0"/>
          </a:p>
        </p:txBody>
      </p:sp>
    </p:spTree>
    <p:extLst>
      <p:ext uri="{BB962C8B-B14F-4D97-AF65-F5344CB8AC3E}">
        <p14:creationId xmlns:p14="http://schemas.microsoft.com/office/powerpoint/2010/main" val="20811750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AC6069-C008-2CC2-5FC0-CDA249ABFF66}"/>
              </a:ext>
            </a:extLst>
          </p:cNvPr>
          <p:cNvSpPr>
            <a:spLocks noGrp="1"/>
          </p:cNvSpPr>
          <p:nvPr>
            <p:ph type="title"/>
          </p:nvPr>
        </p:nvSpPr>
        <p:spPr>
          <a:xfrm>
            <a:off x="1371602" y="220134"/>
            <a:ext cx="9601196" cy="1303867"/>
          </a:xfrm>
        </p:spPr>
        <p:txBody>
          <a:bodyPr/>
          <a:lstStyle/>
          <a:p>
            <a:pPr algn="ctr"/>
            <a:r>
              <a:rPr lang="nl-BE" i="1" dirty="0"/>
              <a:t>Klanten met zonnepanelen?</a:t>
            </a:r>
          </a:p>
        </p:txBody>
      </p:sp>
      <p:sp>
        <p:nvSpPr>
          <p:cNvPr id="3" name="Tijdelijke aanduiding voor inhoud 2">
            <a:extLst>
              <a:ext uri="{FF2B5EF4-FFF2-40B4-BE49-F238E27FC236}">
                <a16:creationId xmlns:a16="http://schemas.microsoft.com/office/drawing/2014/main" id="{BAF4974F-DAA2-212C-7C89-99757F1FE9D6}"/>
              </a:ext>
            </a:extLst>
          </p:cNvPr>
          <p:cNvSpPr>
            <a:spLocks noGrp="1"/>
          </p:cNvSpPr>
          <p:nvPr>
            <p:ph idx="1"/>
          </p:nvPr>
        </p:nvSpPr>
        <p:spPr>
          <a:xfrm>
            <a:off x="838200" y="1524001"/>
            <a:ext cx="10515600" cy="4652962"/>
          </a:xfrm>
        </p:spPr>
        <p:txBody>
          <a:bodyPr>
            <a:normAutofit lnSpcReduction="10000"/>
          </a:bodyPr>
          <a:lstStyle/>
          <a:p>
            <a:pPr>
              <a:lnSpc>
                <a:spcPts val="2175"/>
              </a:lnSpc>
            </a:pPr>
            <a:r>
              <a:rPr lang="nl-BE" dirty="0">
                <a:solidFill>
                  <a:srgbClr val="2C2D2D"/>
                </a:solidFill>
                <a:latin typeface="+mj-lt"/>
                <a:ea typeface="Times New Roman" panose="02020603050405020304" pitchFamily="18" charset="0"/>
              </a:rPr>
              <a:t>E</a:t>
            </a:r>
            <a:r>
              <a:rPr lang="nl-BE" dirty="0">
                <a:solidFill>
                  <a:srgbClr val="2C2D2D"/>
                </a:solidFill>
                <a:effectLst/>
                <a:latin typeface="+mj-lt"/>
                <a:ea typeface="Times New Roman" panose="02020603050405020304" pitchFamily="18" charset="0"/>
              </a:rPr>
              <a:t>igenaars van zonnepanelen (&lt; 10 </a:t>
            </a:r>
            <a:r>
              <a:rPr lang="nl-BE" u="none" strike="noStrike" dirty="0" err="1">
                <a:effectLst/>
                <a:latin typeface="+mj-lt"/>
                <a:ea typeface="Times New Roman" panose="02020603050405020304" pitchFamily="18" charset="0"/>
              </a:rPr>
              <a:t>kVa</a:t>
            </a:r>
            <a:r>
              <a:rPr lang="nl-BE" dirty="0">
                <a:solidFill>
                  <a:srgbClr val="2C2D2D"/>
                </a:solidFill>
                <a:effectLst/>
                <a:latin typeface="+mj-lt"/>
                <a:ea typeface="Times New Roman" panose="02020603050405020304" pitchFamily="18" charset="0"/>
              </a:rPr>
              <a:t>) betalen ook in 2022 geen injectietarief. Het capaciteitstarief is een afnametarief. Enkel afnamepieken spelen een rol in de berekening, injectiepieken niet</a:t>
            </a:r>
          </a:p>
          <a:p>
            <a:pPr>
              <a:lnSpc>
                <a:spcPts val="2175"/>
              </a:lnSpc>
            </a:pPr>
            <a:endParaRPr lang="nl-BE" dirty="0">
              <a:solidFill>
                <a:srgbClr val="2C2D2D"/>
              </a:solidFill>
              <a:effectLst/>
              <a:latin typeface="+mj-lt"/>
              <a:ea typeface="Times New Roman" panose="02020603050405020304" pitchFamily="18" charset="0"/>
            </a:endParaRPr>
          </a:p>
          <a:p>
            <a:r>
              <a:rPr lang="nl-BE" dirty="0">
                <a:solidFill>
                  <a:srgbClr val="2C2D2D"/>
                </a:solidFill>
                <a:effectLst/>
                <a:latin typeface="+mj-lt"/>
                <a:ea typeface="Calibri" panose="020F0502020204030204" pitchFamily="34" charset="0"/>
                <a:cs typeface="Times New Roman" panose="02020603050405020304" pitchFamily="18" charset="0"/>
              </a:rPr>
              <a:t>Ze betalen vanaf dan zowel het capaciteitstarief als het </a:t>
            </a:r>
            <a:r>
              <a:rPr lang="nl-BE" dirty="0" err="1">
                <a:solidFill>
                  <a:srgbClr val="2C2D2D"/>
                </a:solidFill>
                <a:effectLst/>
                <a:latin typeface="+mj-lt"/>
                <a:ea typeface="Calibri" panose="020F0502020204030204" pitchFamily="34" charset="0"/>
                <a:cs typeface="Times New Roman" panose="02020603050405020304" pitchFamily="18" charset="0"/>
              </a:rPr>
              <a:t>prosumententarief</a:t>
            </a:r>
            <a:r>
              <a:rPr lang="nl-BE" u="none" strike="noStrike" dirty="0">
                <a:latin typeface="+mj-lt"/>
                <a:ea typeface="Calibri" panose="020F0502020204030204" pitchFamily="34" charset="0"/>
                <a:cs typeface="Times New Roman" panose="02020603050405020304" pitchFamily="18" charset="0"/>
              </a:rPr>
              <a:t>, weliswaar anders berekend</a:t>
            </a:r>
          </a:p>
          <a:p>
            <a:endParaRPr lang="nl-BE" dirty="0">
              <a:effectLst/>
              <a:latin typeface="+mj-lt"/>
              <a:ea typeface="Calibri" panose="020F0502020204030204" pitchFamily="34" charset="0"/>
              <a:cs typeface="Times New Roman" panose="02020603050405020304" pitchFamily="18" charset="0"/>
            </a:endParaRPr>
          </a:p>
          <a:p>
            <a:r>
              <a:rPr lang="nl-BE" dirty="0">
                <a:latin typeface="+mj-lt"/>
                <a:cs typeface="Times New Roman" panose="02020603050405020304" pitchFamily="18" charset="0"/>
              </a:rPr>
              <a:t>Een digitale teller kan zowel het verbruik als de injectie apart meten</a:t>
            </a:r>
          </a:p>
          <a:p>
            <a:endParaRPr lang="nl-BE" dirty="0">
              <a:latin typeface="+mj-lt"/>
              <a:cs typeface="Times New Roman" panose="02020603050405020304" pitchFamily="18" charset="0"/>
            </a:endParaRPr>
          </a:p>
          <a:p>
            <a:r>
              <a:rPr lang="nl-BE" dirty="0">
                <a:latin typeface="+mj-lt"/>
                <a:cs typeface="Times New Roman" panose="02020603050405020304" pitchFamily="18" charset="0"/>
              </a:rPr>
              <a:t>Zelfverbruik zo hoog mogelijk maken. Verbruik zo veel mogelijk afstemmen op de productie </a:t>
            </a:r>
            <a:endParaRPr lang="nl-BE" dirty="0">
              <a:latin typeface="+mj-lt"/>
            </a:endParaRPr>
          </a:p>
        </p:txBody>
      </p:sp>
    </p:spTree>
    <p:extLst>
      <p:ext uri="{BB962C8B-B14F-4D97-AF65-F5344CB8AC3E}">
        <p14:creationId xmlns:p14="http://schemas.microsoft.com/office/powerpoint/2010/main" val="24470899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B17ED8-6625-CF1F-3061-F52B41B974A9}"/>
              </a:ext>
            </a:extLst>
          </p:cNvPr>
          <p:cNvSpPr>
            <a:spLocks noGrp="1"/>
          </p:cNvSpPr>
          <p:nvPr>
            <p:ph type="title"/>
          </p:nvPr>
        </p:nvSpPr>
        <p:spPr/>
        <p:txBody>
          <a:bodyPr/>
          <a:lstStyle/>
          <a:p>
            <a:pPr algn="ctr"/>
            <a:r>
              <a:rPr lang="nl-BE" i="1" dirty="0"/>
              <a:t>Mag ik toestellen nog samen aanzetten?</a:t>
            </a:r>
          </a:p>
        </p:txBody>
      </p:sp>
      <p:sp>
        <p:nvSpPr>
          <p:cNvPr id="3" name="Tijdelijke aanduiding voor inhoud 2">
            <a:extLst>
              <a:ext uri="{FF2B5EF4-FFF2-40B4-BE49-F238E27FC236}">
                <a16:creationId xmlns:a16="http://schemas.microsoft.com/office/drawing/2014/main" id="{339669D6-FEE1-1B47-E6EF-CBDE1095BB5B}"/>
              </a:ext>
            </a:extLst>
          </p:cNvPr>
          <p:cNvSpPr>
            <a:spLocks noGrp="1"/>
          </p:cNvSpPr>
          <p:nvPr>
            <p:ph idx="1"/>
          </p:nvPr>
        </p:nvSpPr>
        <p:spPr/>
        <p:txBody>
          <a:bodyPr>
            <a:normAutofit/>
          </a:bodyPr>
          <a:lstStyle/>
          <a:p>
            <a:r>
              <a:rPr lang="nl-BE" dirty="0">
                <a:solidFill>
                  <a:srgbClr val="2C2D2D"/>
                </a:solidFill>
                <a:effectLst/>
                <a:latin typeface="+mj-lt"/>
                <a:ea typeface="Calibri" panose="020F0502020204030204" pitchFamily="34" charset="0"/>
                <a:cs typeface="Calibri" panose="020F0502020204030204" pitchFamily="34" charset="0"/>
              </a:rPr>
              <a:t>Natuurlijk wel maar beter is om het verbruik te spreiden</a:t>
            </a:r>
          </a:p>
          <a:p>
            <a:endParaRPr lang="nl-BE" dirty="0">
              <a:solidFill>
                <a:srgbClr val="2C2D2D"/>
              </a:solidFill>
              <a:latin typeface="+mj-lt"/>
              <a:ea typeface="Calibri" panose="020F0502020204030204" pitchFamily="34" charset="0"/>
              <a:cs typeface="Calibri" panose="020F0502020204030204" pitchFamily="34" charset="0"/>
            </a:endParaRPr>
          </a:p>
          <a:p>
            <a:r>
              <a:rPr lang="nl-BE" dirty="0">
                <a:solidFill>
                  <a:srgbClr val="2C2D2D"/>
                </a:solidFill>
                <a:effectLst/>
                <a:latin typeface="+mj-lt"/>
                <a:ea typeface="Calibri" panose="020F0502020204030204" pitchFamily="34" charset="0"/>
                <a:cs typeface="Calibri" panose="020F0502020204030204" pitchFamily="34" charset="0"/>
              </a:rPr>
              <a:t>Voor ‘zware verbruikers’, zoals een elektrische wagen of </a:t>
            </a:r>
            <a:r>
              <a:rPr lang="nl-BE" u="none" strike="noStrike" dirty="0">
                <a:effectLst/>
                <a:latin typeface="+mj-lt"/>
                <a:ea typeface="Calibri" panose="020F0502020204030204" pitchFamily="34" charset="0"/>
                <a:cs typeface="Calibri" panose="020F0502020204030204" pitchFamily="34" charset="0"/>
              </a:rPr>
              <a:t>warmtepomp</a:t>
            </a:r>
            <a:r>
              <a:rPr lang="nl-BE" dirty="0">
                <a:solidFill>
                  <a:srgbClr val="2C2D2D"/>
                </a:solidFill>
                <a:effectLst/>
                <a:latin typeface="+mj-lt"/>
                <a:ea typeface="Calibri" panose="020F0502020204030204" pitchFamily="34" charset="0"/>
                <a:cs typeface="Calibri" panose="020F0502020204030204" pitchFamily="34" charset="0"/>
              </a:rPr>
              <a:t> is het interessant om het gebruik te spreiden en de installatie eventueel slim aan te sturen.</a:t>
            </a:r>
            <a:endParaRPr lang="nl-BE" dirty="0">
              <a:latin typeface="+mj-lt"/>
              <a:cs typeface="Calibri" panose="020F0502020204030204" pitchFamily="34" charset="0"/>
            </a:endParaRPr>
          </a:p>
        </p:txBody>
      </p:sp>
    </p:spTree>
    <p:extLst>
      <p:ext uri="{BB962C8B-B14F-4D97-AF65-F5344CB8AC3E}">
        <p14:creationId xmlns:p14="http://schemas.microsoft.com/office/powerpoint/2010/main" val="10041668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BA3227-FEF4-562F-35A2-773203A595DC}"/>
              </a:ext>
            </a:extLst>
          </p:cNvPr>
          <p:cNvSpPr>
            <a:spLocks noGrp="1"/>
          </p:cNvSpPr>
          <p:nvPr>
            <p:ph type="title"/>
          </p:nvPr>
        </p:nvSpPr>
        <p:spPr/>
        <p:txBody>
          <a:bodyPr/>
          <a:lstStyle/>
          <a:p>
            <a:pPr algn="ctr"/>
            <a:r>
              <a:rPr lang="nl-BE" i="1" dirty="0"/>
              <a:t>Welke verbruikers hebben het meeste impact?</a:t>
            </a:r>
          </a:p>
        </p:txBody>
      </p:sp>
      <p:sp>
        <p:nvSpPr>
          <p:cNvPr id="3" name="Tijdelijke aanduiding voor inhoud 2">
            <a:extLst>
              <a:ext uri="{FF2B5EF4-FFF2-40B4-BE49-F238E27FC236}">
                <a16:creationId xmlns:a16="http://schemas.microsoft.com/office/drawing/2014/main" id="{55A945B5-53B1-7459-EE3A-B54E950BB98D}"/>
              </a:ext>
            </a:extLst>
          </p:cNvPr>
          <p:cNvSpPr>
            <a:spLocks noGrp="1"/>
          </p:cNvSpPr>
          <p:nvPr>
            <p:ph idx="1"/>
          </p:nvPr>
        </p:nvSpPr>
        <p:spPr/>
        <p:txBody>
          <a:bodyPr>
            <a:normAutofit fontScale="92500" lnSpcReduction="20000"/>
          </a:bodyPr>
          <a:lstStyle/>
          <a:p>
            <a:r>
              <a:rPr lang="nl-BE" dirty="0"/>
              <a:t>Opladen elektrische wagen. &gt;&gt;&gt; slim opladen met kleiner vermogen of als andere verbruikers uitgeschakeld zijn</a:t>
            </a:r>
          </a:p>
          <a:p>
            <a:endParaRPr lang="nl-BE" dirty="0"/>
          </a:p>
          <a:p>
            <a:r>
              <a:rPr lang="nl-BE" dirty="0"/>
              <a:t>Warmtepomp. &gt;&gt;&gt; slim aansturen indien mogelijk</a:t>
            </a:r>
          </a:p>
          <a:p>
            <a:endParaRPr lang="nl-BE" dirty="0"/>
          </a:p>
          <a:p>
            <a:r>
              <a:rPr lang="nl-BE" dirty="0"/>
              <a:t>Alle toestellen waar verwarming komt bij kijken en die langdurig aanstaan</a:t>
            </a:r>
          </a:p>
          <a:p>
            <a:endParaRPr lang="nl-BE" dirty="0"/>
          </a:p>
          <a:p>
            <a:r>
              <a:rPr lang="nl-BE" dirty="0"/>
              <a:t>Alle verbruikers die u samen aan zet</a:t>
            </a:r>
          </a:p>
        </p:txBody>
      </p:sp>
    </p:spTree>
    <p:extLst>
      <p:ext uri="{BB962C8B-B14F-4D97-AF65-F5344CB8AC3E}">
        <p14:creationId xmlns:p14="http://schemas.microsoft.com/office/powerpoint/2010/main" val="12744269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B4CEF1-B65E-828B-F60F-FDB01C779FC2}"/>
              </a:ext>
            </a:extLst>
          </p:cNvPr>
          <p:cNvSpPr>
            <a:spLocks noGrp="1"/>
          </p:cNvSpPr>
          <p:nvPr>
            <p:ph type="title"/>
          </p:nvPr>
        </p:nvSpPr>
        <p:spPr/>
        <p:txBody>
          <a:bodyPr/>
          <a:lstStyle/>
          <a:p>
            <a:pPr algn="ctr"/>
            <a:r>
              <a:rPr lang="nl-BE" dirty="0"/>
              <a:t>Voorbeelden</a:t>
            </a:r>
          </a:p>
        </p:txBody>
      </p:sp>
      <p:sp>
        <p:nvSpPr>
          <p:cNvPr id="3" name="Tijdelijke aanduiding voor inhoud 2">
            <a:extLst>
              <a:ext uri="{FF2B5EF4-FFF2-40B4-BE49-F238E27FC236}">
                <a16:creationId xmlns:a16="http://schemas.microsoft.com/office/drawing/2014/main" id="{CEAB525C-0D97-A987-E569-551C71CBCC5D}"/>
              </a:ext>
            </a:extLst>
          </p:cNvPr>
          <p:cNvSpPr>
            <a:spLocks noGrp="1"/>
          </p:cNvSpPr>
          <p:nvPr>
            <p:ph idx="1"/>
          </p:nvPr>
        </p:nvSpPr>
        <p:spPr/>
        <p:txBody>
          <a:bodyPr>
            <a:normAutofit fontScale="70000" lnSpcReduction="20000"/>
          </a:bodyPr>
          <a:lstStyle/>
          <a:p>
            <a:r>
              <a:rPr lang="nl-BE" dirty="0">
                <a:solidFill>
                  <a:srgbClr val="2C2D2D"/>
                </a:solidFill>
                <a:effectLst/>
                <a:ea typeface="Calibri" panose="020F0502020204030204" pitchFamily="34" charset="0"/>
                <a:cs typeface="Times New Roman" panose="02020603050405020304" pitchFamily="18" charset="0"/>
              </a:rPr>
              <a:t>U gebruikt een waterkoker met een aansluitvermogen van 2 kW. Dat verhoogt het kwartiervermogen niet met 2 kW. Door de korte werking van het toestel (het water wordt in enkele minuten tot kooktemperatuur gebracht) zal de impact op de kwartierpiek eerder 0,25 à 0,3 kW bedragen.</a:t>
            </a:r>
          </a:p>
          <a:p>
            <a:endParaRPr lang="nl-BE" dirty="0">
              <a:solidFill>
                <a:srgbClr val="2C2D2D"/>
              </a:solidFill>
              <a:ea typeface="Calibri" panose="020F0502020204030204" pitchFamily="34" charset="0"/>
              <a:cs typeface="Times New Roman" panose="02020603050405020304" pitchFamily="18" charset="0"/>
            </a:endParaRPr>
          </a:p>
          <a:p>
            <a:r>
              <a:rPr lang="nl-BE" dirty="0">
                <a:solidFill>
                  <a:srgbClr val="2C2D2D"/>
                </a:solidFill>
                <a:effectLst/>
                <a:ea typeface="Calibri" panose="020F0502020204030204" pitchFamily="34" charset="0"/>
                <a:cs typeface="Times New Roman" panose="02020603050405020304" pitchFamily="18" charset="0"/>
              </a:rPr>
              <a:t>U gebruikt een oven met een aansluitvermogen van 4 kW. Dat verhoogt het kwartiervermogen niet met 4 kW. Heeft de oven de gewenste temperatuur bereikt? Dan zal hij niet aan vol vermogen blijven werken. Door die modulerende werking (aan-/uitschakelen) zal de impact op de kwartierpiek eerder 1 à 2 kW bedragen. Idem voor een elektrische kookplaat</a:t>
            </a:r>
          </a:p>
          <a:p>
            <a:endParaRPr lang="nl-BE" dirty="0">
              <a:solidFill>
                <a:srgbClr val="2C2D2D"/>
              </a:solidFill>
              <a:effectLst/>
              <a:ea typeface="Calibri" panose="020F0502020204030204" pitchFamily="34" charset="0"/>
              <a:cs typeface="Times New Roman" panose="02020603050405020304" pitchFamily="18" charset="0"/>
            </a:endParaRPr>
          </a:p>
          <a:p>
            <a:r>
              <a:rPr lang="nl-BE" dirty="0">
                <a:solidFill>
                  <a:srgbClr val="2C2D2D"/>
                </a:solidFill>
                <a:ea typeface="Calibri" panose="020F0502020204030204" pitchFamily="34" charset="0"/>
                <a:cs typeface="Times New Roman" panose="02020603050405020304" pitchFamily="18" charset="0"/>
              </a:rPr>
              <a:t>Maar u gebruikt een warmwater doorstromer met een aansluitvermogen van 18 kW en laat gedurende een kwartier u bad vollopen. Dan zal de impact op uw kwartiervermogen wel hoog zijn</a:t>
            </a:r>
            <a:endParaRPr lang="nl-BE" dirty="0">
              <a:solidFill>
                <a:srgbClr val="2C2D2D"/>
              </a:solidFill>
              <a:effectLst/>
              <a:ea typeface="Calibri" panose="020F0502020204030204" pitchFamily="34" charset="0"/>
              <a:cs typeface="Times New Roman" panose="02020603050405020304" pitchFamily="18" charset="0"/>
            </a:endParaRPr>
          </a:p>
          <a:p>
            <a:endParaRPr lang="nl-BE" dirty="0"/>
          </a:p>
        </p:txBody>
      </p:sp>
    </p:spTree>
    <p:extLst>
      <p:ext uri="{BB962C8B-B14F-4D97-AF65-F5344CB8AC3E}">
        <p14:creationId xmlns:p14="http://schemas.microsoft.com/office/powerpoint/2010/main" val="3507693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6E31C0E2-8DAC-A32C-9F54-C9065D9B582F}"/>
              </a:ext>
            </a:extLst>
          </p:cNvPr>
          <p:cNvSpPr txBox="1"/>
          <p:nvPr/>
        </p:nvSpPr>
        <p:spPr>
          <a:xfrm>
            <a:off x="498762" y="0"/>
            <a:ext cx="11693238" cy="6924973"/>
          </a:xfrm>
          <a:prstGeom prst="rect">
            <a:avLst/>
          </a:prstGeom>
          <a:noFill/>
        </p:spPr>
        <p:txBody>
          <a:bodyPr wrap="square">
            <a:spAutoFit/>
          </a:bodyPr>
          <a:lstStyle/>
          <a:p>
            <a:r>
              <a:rPr lang="nl-NL" sz="3600" b="1" dirty="0">
                <a:solidFill>
                  <a:srgbClr val="0070C0"/>
                </a:solidFill>
              </a:rPr>
              <a:t>Info &amp; debat avond “Energie 2050”</a:t>
            </a:r>
          </a:p>
          <a:p>
            <a:endParaRPr lang="nl-NL" sz="2800" b="1" dirty="0">
              <a:solidFill>
                <a:srgbClr val="0070C0"/>
              </a:solidFill>
            </a:endParaRPr>
          </a:p>
          <a:p>
            <a:pPr marL="457200" indent="-457200">
              <a:buFontTx/>
              <a:buChar char="-"/>
            </a:pPr>
            <a:r>
              <a:rPr lang="nl-NL" sz="2800" b="1" i="1" dirty="0">
                <a:solidFill>
                  <a:srgbClr val="0070C0"/>
                </a:solidFill>
              </a:rPr>
              <a:t>Verwelkoming</a:t>
            </a:r>
            <a:r>
              <a:rPr lang="nl-NL" sz="2800" b="1" dirty="0">
                <a:solidFill>
                  <a:srgbClr val="0070C0"/>
                </a:solidFill>
              </a:rPr>
              <a:t> door Dhr. Garrit Hinderyckx, voorzitter Open VLD Vriendenkring</a:t>
            </a:r>
          </a:p>
          <a:p>
            <a:endParaRPr lang="nl-NL" sz="2800" b="1" dirty="0">
              <a:solidFill>
                <a:srgbClr val="0070C0"/>
              </a:solidFill>
            </a:endParaRPr>
          </a:p>
          <a:p>
            <a:r>
              <a:rPr lang="nl-NL" sz="2800" b="1" dirty="0">
                <a:solidFill>
                  <a:srgbClr val="0070C0"/>
                </a:solidFill>
              </a:rPr>
              <a:t>- 	</a:t>
            </a:r>
            <a:r>
              <a:rPr lang="nl-NL" sz="2800" b="1" i="1" dirty="0">
                <a:solidFill>
                  <a:schemeClr val="tx2"/>
                </a:solidFill>
                <a:effectLst>
                  <a:outerShdw blurRad="38100" dist="38100" dir="2700000" algn="tl">
                    <a:srgbClr val="000000">
                      <a:alpha val="43137"/>
                    </a:srgbClr>
                  </a:outerShdw>
                </a:effectLst>
              </a:rPr>
              <a:t>Introductie</a:t>
            </a:r>
            <a:r>
              <a:rPr lang="nl-NL" sz="2800" b="1" dirty="0">
                <a:solidFill>
                  <a:schemeClr val="tx2"/>
                </a:solidFill>
                <a:effectLst>
                  <a:outerShdw blurRad="38100" dist="38100" dir="2700000" algn="tl">
                    <a:srgbClr val="000000">
                      <a:alpha val="43137"/>
                    </a:srgbClr>
                  </a:outerShdw>
                </a:effectLst>
              </a:rPr>
              <a:t> door Dhr. Patrick De Klerck, Schepen stad Blankenberge</a:t>
            </a:r>
          </a:p>
          <a:p>
            <a:endParaRPr lang="nl-NL" sz="2800" b="1" dirty="0">
              <a:solidFill>
                <a:srgbClr val="0070C0"/>
              </a:solidFill>
            </a:endParaRPr>
          </a:p>
          <a:p>
            <a:pPr marL="457200" indent="-457200">
              <a:buFontTx/>
              <a:buChar char="-"/>
            </a:pPr>
            <a:r>
              <a:rPr lang="nl-NL" sz="2800" b="1" i="1" dirty="0">
                <a:solidFill>
                  <a:srgbClr val="0070C0"/>
                </a:solidFill>
              </a:rPr>
              <a:t>Renovatie verplichtingen &amp; EPB &amp; EPC eisen</a:t>
            </a:r>
            <a:r>
              <a:rPr lang="nl-NL" sz="2800" b="1" dirty="0">
                <a:solidFill>
                  <a:srgbClr val="0070C0"/>
                </a:solidFill>
              </a:rPr>
              <a:t> door Dhr. Nick Verwimp Zaakvoerder NV projectbouw &amp; Dirk Van der Poten, Energynation</a:t>
            </a:r>
          </a:p>
          <a:p>
            <a:endParaRPr lang="nl-NL" sz="2800" b="1" dirty="0">
              <a:solidFill>
                <a:srgbClr val="0070C0"/>
              </a:solidFill>
            </a:endParaRPr>
          </a:p>
          <a:p>
            <a:pPr marL="457200" indent="-457200">
              <a:buFontTx/>
              <a:buChar char="-"/>
            </a:pPr>
            <a:r>
              <a:rPr lang="nl-NL" sz="2800" b="1" i="1" dirty="0">
                <a:solidFill>
                  <a:srgbClr val="0070C0"/>
                </a:solidFill>
              </a:rPr>
              <a:t>Klimaatbedrijf Blankenberge: energie in eigen handen nemen</a:t>
            </a:r>
            <a:r>
              <a:rPr lang="nl-NL" sz="2800" b="1" dirty="0">
                <a:solidFill>
                  <a:srgbClr val="0070C0"/>
                </a:solidFill>
              </a:rPr>
              <a:t> door Schepen Mitch De Geest</a:t>
            </a:r>
          </a:p>
          <a:p>
            <a:endParaRPr lang="nl-NL" sz="2800" b="1" dirty="0">
              <a:solidFill>
                <a:srgbClr val="0070C0"/>
              </a:solidFill>
            </a:endParaRPr>
          </a:p>
          <a:p>
            <a:pPr marL="457200" indent="-457200">
              <a:buFontTx/>
              <a:buChar char="-"/>
            </a:pPr>
            <a:r>
              <a:rPr lang="nl-NL" sz="2800" b="1" i="1" dirty="0">
                <a:solidFill>
                  <a:srgbClr val="0070C0"/>
                </a:solidFill>
              </a:rPr>
              <a:t>Afsluitend woord </a:t>
            </a:r>
            <a:r>
              <a:rPr lang="nl-NL" sz="2800" b="1" dirty="0">
                <a:solidFill>
                  <a:srgbClr val="0070C0"/>
                </a:solidFill>
              </a:rPr>
              <a:t>door Dhr. Garrit Hinderyckx, voorzitter Open VLD Vriendenkring</a:t>
            </a:r>
          </a:p>
          <a:p>
            <a:r>
              <a:rPr lang="nl-NL" sz="1600" b="1" dirty="0" err="1">
                <a:solidFill>
                  <a:srgbClr val="0070C0"/>
                </a:solidFill>
              </a:rPr>
              <a:t>Org</a:t>
            </a:r>
            <a:r>
              <a:rPr lang="nl-NL" sz="1600" b="1" dirty="0">
                <a:solidFill>
                  <a:srgbClr val="0070C0"/>
                </a:solidFill>
              </a:rPr>
              <a:t>: Open Vld Vriendenkring en Willemsfonds</a:t>
            </a:r>
            <a:endParaRPr lang="nl-BE" sz="1600" b="1" dirty="0">
              <a:solidFill>
                <a:srgbClr val="0070C0"/>
              </a:solidFill>
            </a:endParaRPr>
          </a:p>
        </p:txBody>
      </p:sp>
    </p:spTree>
    <p:extLst>
      <p:ext uri="{BB962C8B-B14F-4D97-AF65-F5344CB8AC3E}">
        <p14:creationId xmlns:p14="http://schemas.microsoft.com/office/powerpoint/2010/main" val="8866170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9BE2D9-C53B-8917-E7A7-B66DBF785047}"/>
              </a:ext>
            </a:extLst>
          </p:cNvPr>
          <p:cNvSpPr>
            <a:spLocks noGrp="1"/>
          </p:cNvSpPr>
          <p:nvPr>
            <p:ph type="title"/>
          </p:nvPr>
        </p:nvSpPr>
        <p:spPr/>
        <p:txBody>
          <a:bodyPr/>
          <a:lstStyle/>
          <a:p>
            <a:pPr algn="ctr"/>
            <a:r>
              <a:rPr lang="nl-BE" dirty="0"/>
              <a:t>Conclusie </a:t>
            </a:r>
          </a:p>
        </p:txBody>
      </p:sp>
      <p:sp>
        <p:nvSpPr>
          <p:cNvPr id="3" name="Tijdelijke aanduiding voor inhoud 2">
            <a:extLst>
              <a:ext uri="{FF2B5EF4-FFF2-40B4-BE49-F238E27FC236}">
                <a16:creationId xmlns:a16="http://schemas.microsoft.com/office/drawing/2014/main" id="{931B0C12-7C1C-DA90-8F46-15262FE0B694}"/>
              </a:ext>
            </a:extLst>
          </p:cNvPr>
          <p:cNvSpPr>
            <a:spLocks noGrp="1"/>
          </p:cNvSpPr>
          <p:nvPr>
            <p:ph idx="1"/>
          </p:nvPr>
        </p:nvSpPr>
        <p:spPr/>
        <p:txBody>
          <a:bodyPr>
            <a:normAutofit fontScale="92500" lnSpcReduction="10000"/>
          </a:bodyPr>
          <a:lstStyle/>
          <a:p>
            <a:r>
              <a:rPr lang="nl-BE" dirty="0"/>
              <a:t>Zo veel mogelijk verbruik spreiden is de beste manier om de impact van het capaciteitstarief op de prijs zo laag mogelijk te houden</a:t>
            </a:r>
          </a:p>
          <a:p>
            <a:endParaRPr lang="nl-BE" sz="1200" dirty="0"/>
          </a:p>
          <a:p>
            <a:r>
              <a:rPr lang="nl-BE" dirty="0"/>
              <a:t>Grote verbruikers slim aansturen</a:t>
            </a:r>
          </a:p>
          <a:p>
            <a:endParaRPr lang="nl-BE" sz="1200" dirty="0"/>
          </a:p>
          <a:p>
            <a:r>
              <a:rPr lang="nl-BE" dirty="0"/>
              <a:t>Indien slim aansturen niet kan ze laten werken als de andere verbruikers niet werken (</a:t>
            </a:r>
            <a:r>
              <a:rPr lang="nl-BE" dirty="0" err="1"/>
              <a:t>bvb</a:t>
            </a:r>
            <a:r>
              <a:rPr lang="nl-BE" dirty="0"/>
              <a:t> accumulatieverwarming overdag opladen als u zelf afwezig bent)</a:t>
            </a:r>
          </a:p>
          <a:p>
            <a:endParaRPr lang="nl-BE" b="1" dirty="0">
              <a:solidFill>
                <a:srgbClr val="FF0000"/>
              </a:solidFill>
            </a:endParaRPr>
          </a:p>
          <a:p>
            <a:r>
              <a:rPr lang="nl-BE" b="1" i="0" dirty="0">
                <a:solidFill>
                  <a:srgbClr val="FF0000"/>
                </a:solidFill>
                <a:effectLst/>
              </a:rPr>
              <a:t>Hoe minder je het netwerk belast, hoe minder je betaalt</a:t>
            </a:r>
            <a:endParaRPr lang="nl-BE" b="1" dirty="0">
              <a:solidFill>
                <a:srgbClr val="FF0000"/>
              </a:solidFill>
            </a:endParaRPr>
          </a:p>
        </p:txBody>
      </p:sp>
    </p:spTree>
    <p:extLst>
      <p:ext uri="{BB962C8B-B14F-4D97-AF65-F5344CB8AC3E}">
        <p14:creationId xmlns:p14="http://schemas.microsoft.com/office/powerpoint/2010/main" val="35777505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84FCFF-4CD2-6947-9BCC-D089EAA85E5A}"/>
              </a:ext>
            </a:extLst>
          </p:cNvPr>
          <p:cNvSpPr>
            <a:spLocks noGrp="1"/>
          </p:cNvSpPr>
          <p:nvPr>
            <p:ph type="title"/>
          </p:nvPr>
        </p:nvSpPr>
        <p:spPr/>
        <p:txBody>
          <a:bodyPr/>
          <a:lstStyle/>
          <a:p>
            <a:pPr algn="ctr"/>
            <a:r>
              <a:rPr lang="nl-BE" i="1" dirty="0"/>
              <a:t>Extra informatie?</a:t>
            </a:r>
          </a:p>
        </p:txBody>
      </p:sp>
      <p:sp>
        <p:nvSpPr>
          <p:cNvPr id="3" name="Tijdelijke aanduiding voor inhoud 2">
            <a:extLst>
              <a:ext uri="{FF2B5EF4-FFF2-40B4-BE49-F238E27FC236}">
                <a16:creationId xmlns:a16="http://schemas.microsoft.com/office/drawing/2014/main" id="{31F9EF98-987D-1785-1063-D869320D1220}"/>
              </a:ext>
            </a:extLst>
          </p:cNvPr>
          <p:cNvSpPr>
            <a:spLocks noGrp="1"/>
          </p:cNvSpPr>
          <p:nvPr>
            <p:ph idx="1"/>
          </p:nvPr>
        </p:nvSpPr>
        <p:spPr/>
        <p:txBody>
          <a:bodyPr/>
          <a:lstStyle/>
          <a:p>
            <a:r>
              <a:rPr lang="nl-BE" dirty="0"/>
              <a:t>Indien je al een digitale teller hebt activeer dan in Mijn </a:t>
            </a:r>
            <a:r>
              <a:rPr lang="nl-BE" dirty="0" err="1"/>
              <a:t>Fluvius</a:t>
            </a:r>
            <a:r>
              <a:rPr lang="nl-BE" dirty="0"/>
              <a:t> uw </a:t>
            </a:r>
            <a:r>
              <a:rPr lang="nl-BE" dirty="0" err="1"/>
              <a:t>kwartierverbruiken</a:t>
            </a:r>
            <a:r>
              <a:rPr lang="nl-BE" dirty="0"/>
              <a:t>. (</a:t>
            </a:r>
            <a:r>
              <a:rPr lang="nl-BE" dirty="0">
                <a:hlinkClick r:id="rId2"/>
              </a:rPr>
              <a:t>www.fluvius.be</a:t>
            </a:r>
            <a:r>
              <a:rPr lang="nl-BE" dirty="0"/>
              <a:t>)</a:t>
            </a:r>
          </a:p>
          <a:p>
            <a:endParaRPr lang="nl-BE" dirty="0"/>
          </a:p>
          <a:p>
            <a:r>
              <a:rPr lang="nl-BE" dirty="0"/>
              <a:t>Vlaamse energieregulator VREG (</a:t>
            </a:r>
            <a:r>
              <a:rPr lang="nl-BE" dirty="0">
                <a:hlinkClick r:id="rId3"/>
              </a:rPr>
              <a:t>www.vreg.be</a:t>
            </a:r>
            <a:r>
              <a:rPr lang="nl-BE" dirty="0"/>
              <a:t>) </a:t>
            </a:r>
          </a:p>
          <a:p>
            <a:endParaRPr lang="nl-BE" dirty="0"/>
          </a:p>
          <a:p>
            <a:r>
              <a:rPr lang="nl-BE" dirty="0">
                <a:hlinkClick r:id="rId4"/>
              </a:rPr>
              <a:t>www.energiesparen.be</a:t>
            </a:r>
            <a:r>
              <a:rPr lang="nl-BE" dirty="0"/>
              <a:t> </a:t>
            </a:r>
          </a:p>
        </p:txBody>
      </p:sp>
    </p:spTree>
    <p:extLst>
      <p:ext uri="{BB962C8B-B14F-4D97-AF65-F5344CB8AC3E}">
        <p14:creationId xmlns:p14="http://schemas.microsoft.com/office/powerpoint/2010/main" val="20201908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6E31C0E2-8DAC-A32C-9F54-C9065D9B582F}"/>
              </a:ext>
            </a:extLst>
          </p:cNvPr>
          <p:cNvSpPr txBox="1"/>
          <p:nvPr/>
        </p:nvSpPr>
        <p:spPr>
          <a:xfrm>
            <a:off x="498762" y="0"/>
            <a:ext cx="11693238" cy="6924973"/>
          </a:xfrm>
          <a:prstGeom prst="rect">
            <a:avLst/>
          </a:prstGeom>
          <a:noFill/>
        </p:spPr>
        <p:txBody>
          <a:bodyPr wrap="square">
            <a:spAutoFit/>
          </a:bodyPr>
          <a:lstStyle/>
          <a:p>
            <a:r>
              <a:rPr lang="nl-NL" sz="3600" b="1" dirty="0">
                <a:solidFill>
                  <a:srgbClr val="0070C0"/>
                </a:solidFill>
              </a:rPr>
              <a:t>Info &amp; debat avond “Energie 2050”</a:t>
            </a:r>
          </a:p>
          <a:p>
            <a:endParaRPr lang="nl-NL" sz="2800" b="1" dirty="0">
              <a:solidFill>
                <a:srgbClr val="0070C0"/>
              </a:solidFill>
            </a:endParaRPr>
          </a:p>
          <a:p>
            <a:pPr marL="457200" indent="-457200">
              <a:buFontTx/>
              <a:buChar char="-"/>
            </a:pPr>
            <a:r>
              <a:rPr lang="nl-NL" sz="2800" b="1" i="1" dirty="0">
                <a:solidFill>
                  <a:srgbClr val="0070C0"/>
                </a:solidFill>
              </a:rPr>
              <a:t>Verwelkoming</a:t>
            </a:r>
            <a:r>
              <a:rPr lang="nl-NL" sz="2800" b="1" dirty="0">
                <a:solidFill>
                  <a:srgbClr val="0070C0"/>
                </a:solidFill>
              </a:rPr>
              <a:t> door Dhr. Garrit Hinderyckx, voorzitter Open VLD Vriendenkring</a:t>
            </a:r>
          </a:p>
          <a:p>
            <a:endParaRPr lang="nl-NL" sz="2800" b="1" dirty="0">
              <a:solidFill>
                <a:srgbClr val="0070C0"/>
              </a:solidFill>
            </a:endParaRPr>
          </a:p>
          <a:p>
            <a:r>
              <a:rPr lang="nl-NL" sz="2800" b="1" dirty="0">
                <a:solidFill>
                  <a:srgbClr val="0070C0"/>
                </a:solidFill>
              </a:rPr>
              <a:t>- 	</a:t>
            </a:r>
            <a:r>
              <a:rPr lang="nl-NL" sz="2800" b="1" i="1" dirty="0">
                <a:solidFill>
                  <a:srgbClr val="0070C0"/>
                </a:solidFill>
              </a:rPr>
              <a:t>Introductie</a:t>
            </a:r>
            <a:r>
              <a:rPr lang="nl-NL" sz="2800" b="1" dirty="0">
                <a:solidFill>
                  <a:srgbClr val="0070C0"/>
                </a:solidFill>
              </a:rPr>
              <a:t> door Dhr. Patrick De Klerck, Schepen stad Blankenberge</a:t>
            </a:r>
          </a:p>
          <a:p>
            <a:endParaRPr lang="nl-NL" sz="2800" b="1" dirty="0">
              <a:solidFill>
                <a:srgbClr val="0070C0"/>
              </a:solidFill>
            </a:endParaRPr>
          </a:p>
          <a:p>
            <a:pPr marL="457200" indent="-457200">
              <a:buFontTx/>
              <a:buChar char="-"/>
            </a:pPr>
            <a:r>
              <a:rPr lang="nl-NL" sz="2800" b="1" i="1" dirty="0">
                <a:solidFill>
                  <a:srgbClr val="0070C0"/>
                </a:solidFill>
              </a:rPr>
              <a:t>Renovatie verplichtingen &amp; EPB &amp; EPC eisen</a:t>
            </a:r>
            <a:r>
              <a:rPr lang="nl-NL" sz="2800" b="1" dirty="0">
                <a:solidFill>
                  <a:srgbClr val="0070C0"/>
                </a:solidFill>
              </a:rPr>
              <a:t> door Dhr. Nick Verwimp Zaakvoerder NV projectbouw &amp; Dirk Van der Poten, Energynation</a:t>
            </a:r>
          </a:p>
          <a:p>
            <a:endParaRPr lang="nl-NL" sz="2800" b="1" dirty="0">
              <a:solidFill>
                <a:srgbClr val="0070C0"/>
              </a:solidFill>
            </a:endParaRPr>
          </a:p>
          <a:p>
            <a:pPr marL="457200" indent="-457200">
              <a:buFontTx/>
              <a:buChar char="-"/>
            </a:pPr>
            <a:r>
              <a:rPr lang="nl-NL" sz="2800" b="1" i="1" dirty="0">
                <a:solidFill>
                  <a:schemeClr val="tx2"/>
                </a:solidFill>
                <a:effectLst>
                  <a:outerShdw blurRad="38100" dist="38100" dir="2700000" algn="tl">
                    <a:srgbClr val="000000">
                      <a:alpha val="43137"/>
                    </a:srgbClr>
                  </a:outerShdw>
                </a:effectLst>
              </a:rPr>
              <a:t>Klimaatbedrijf Blankenberge: energie in eigen handen nemen</a:t>
            </a:r>
            <a:r>
              <a:rPr lang="nl-NL" sz="2800" b="1" dirty="0">
                <a:solidFill>
                  <a:schemeClr val="tx2"/>
                </a:solidFill>
                <a:effectLst>
                  <a:outerShdw blurRad="38100" dist="38100" dir="2700000" algn="tl">
                    <a:srgbClr val="000000">
                      <a:alpha val="43137"/>
                    </a:srgbClr>
                  </a:outerShdw>
                </a:effectLst>
              </a:rPr>
              <a:t> door Schepen Mitch De Geest</a:t>
            </a:r>
          </a:p>
          <a:p>
            <a:endParaRPr lang="nl-NL" sz="2800" b="1" dirty="0">
              <a:solidFill>
                <a:srgbClr val="0070C0"/>
              </a:solidFill>
            </a:endParaRPr>
          </a:p>
          <a:p>
            <a:pPr marL="457200" indent="-457200">
              <a:buFontTx/>
              <a:buChar char="-"/>
            </a:pPr>
            <a:r>
              <a:rPr lang="nl-NL" sz="2800" b="1" i="1" dirty="0">
                <a:solidFill>
                  <a:srgbClr val="0070C0"/>
                </a:solidFill>
              </a:rPr>
              <a:t>Afsluitend woord </a:t>
            </a:r>
            <a:r>
              <a:rPr lang="nl-NL" sz="2800" b="1" dirty="0">
                <a:solidFill>
                  <a:srgbClr val="0070C0"/>
                </a:solidFill>
              </a:rPr>
              <a:t>door Dhr. Garrit Hinderyckx, voorzitter Open VLD Vriendenkring</a:t>
            </a:r>
          </a:p>
          <a:p>
            <a:r>
              <a:rPr lang="nl-NL" sz="1600" b="1" dirty="0" err="1">
                <a:solidFill>
                  <a:srgbClr val="0070C0"/>
                </a:solidFill>
              </a:rPr>
              <a:t>Org</a:t>
            </a:r>
            <a:r>
              <a:rPr lang="nl-NL" sz="1600" b="1" dirty="0">
                <a:solidFill>
                  <a:srgbClr val="0070C0"/>
                </a:solidFill>
              </a:rPr>
              <a:t>: Open Vld Vriendenkring en Willemsfonds</a:t>
            </a:r>
            <a:endParaRPr lang="nl-BE" sz="1600" b="1" dirty="0">
              <a:solidFill>
                <a:srgbClr val="0070C0"/>
              </a:solidFill>
            </a:endParaRPr>
          </a:p>
        </p:txBody>
      </p:sp>
    </p:spTree>
    <p:extLst>
      <p:ext uri="{BB962C8B-B14F-4D97-AF65-F5344CB8AC3E}">
        <p14:creationId xmlns:p14="http://schemas.microsoft.com/office/powerpoint/2010/main" val="4499075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6E31C0E2-8DAC-A32C-9F54-C9065D9B582F}"/>
              </a:ext>
            </a:extLst>
          </p:cNvPr>
          <p:cNvSpPr txBox="1"/>
          <p:nvPr/>
        </p:nvSpPr>
        <p:spPr>
          <a:xfrm>
            <a:off x="498762" y="0"/>
            <a:ext cx="11693238" cy="6924973"/>
          </a:xfrm>
          <a:prstGeom prst="rect">
            <a:avLst/>
          </a:prstGeom>
          <a:noFill/>
        </p:spPr>
        <p:txBody>
          <a:bodyPr wrap="square">
            <a:spAutoFit/>
          </a:bodyPr>
          <a:lstStyle/>
          <a:p>
            <a:r>
              <a:rPr lang="nl-NL" sz="3600" b="1" dirty="0">
                <a:solidFill>
                  <a:srgbClr val="0070C0"/>
                </a:solidFill>
              </a:rPr>
              <a:t>Info &amp; debat avond “Energie 2050”</a:t>
            </a:r>
          </a:p>
          <a:p>
            <a:endParaRPr lang="nl-NL" sz="2800" b="1" dirty="0">
              <a:solidFill>
                <a:srgbClr val="0070C0"/>
              </a:solidFill>
            </a:endParaRPr>
          </a:p>
          <a:p>
            <a:pPr marL="457200" indent="-457200">
              <a:buFontTx/>
              <a:buChar char="-"/>
            </a:pPr>
            <a:r>
              <a:rPr lang="nl-NL" sz="2800" b="1" i="1" dirty="0">
                <a:solidFill>
                  <a:srgbClr val="0070C0"/>
                </a:solidFill>
              </a:rPr>
              <a:t>Verwelkoming</a:t>
            </a:r>
            <a:r>
              <a:rPr lang="nl-NL" sz="2800" b="1" dirty="0">
                <a:solidFill>
                  <a:srgbClr val="0070C0"/>
                </a:solidFill>
              </a:rPr>
              <a:t> door Dhr. Garrit Hinderyckx, voorzitter Open VLD Vriendenkring</a:t>
            </a:r>
          </a:p>
          <a:p>
            <a:endParaRPr lang="nl-NL" sz="2800" b="1" dirty="0">
              <a:solidFill>
                <a:srgbClr val="0070C0"/>
              </a:solidFill>
            </a:endParaRPr>
          </a:p>
          <a:p>
            <a:r>
              <a:rPr lang="nl-NL" sz="2800" b="1" dirty="0">
                <a:solidFill>
                  <a:srgbClr val="0070C0"/>
                </a:solidFill>
              </a:rPr>
              <a:t>- 	</a:t>
            </a:r>
            <a:r>
              <a:rPr lang="nl-NL" sz="2800" b="1" i="1" dirty="0">
                <a:solidFill>
                  <a:srgbClr val="0070C0"/>
                </a:solidFill>
              </a:rPr>
              <a:t>Introductie</a:t>
            </a:r>
            <a:r>
              <a:rPr lang="nl-NL" sz="2800" b="1" dirty="0">
                <a:solidFill>
                  <a:srgbClr val="0070C0"/>
                </a:solidFill>
              </a:rPr>
              <a:t> door Dhr. Patrick De Klerck, Schepen stad Blankenberge</a:t>
            </a:r>
          </a:p>
          <a:p>
            <a:endParaRPr lang="nl-NL" sz="2800" b="1" dirty="0">
              <a:solidFill>
                <a:srgbClr val="0070C0"/>
              </a:solidFill>
            </a:endParaRPr>
          </a:p>
          <a:p>
            <a:pPr marL="457200" indent="-457200">
              <a:buFontTx/>
              <a:buChar char="-"/>
            </a:pPr>
            <a:r>
              <a:rPr lang="nl-NL" sz="2800" b="1" i="1" dirty="0">
                <a:solidFill>
                  <a:srgbClr val="0070C0"/>
                </a:solidFill>
              </a:rPr>
              <a:t>Renovatie verplichtingen &amp; EPB &amp; EPC eisen</a:t>
            </a:r>
            <a:r>
              <a:rPr lang="nl-NL" sz="2800" b="1" dirty="0">
                <a:solidFill>
                  <a:srgbClr val="0070C0"/>
                </a:solidFill>
              </a:rPr>
              <a:t> door Dhr. Nick Verwimp Zaakvoerder NV projectbouw &amp; Dirk Van der Poten, Energynation</a:t>
            </a:r>
          </a:p>
          <a:p>
            <a:endParaRPr lang="nl-NL" sz="2800" b="1" dirty="0">
              <a:solidFill>
                <a:srgbClr val="0070C0"/>
              </a:solidFill>
            </a:endParaRPr>
          </a:p>
          <a:p>
            <a:pPr marL="457200" indent="-457200">
              <a:buFontTx/>
              <a:buChar char="-"/>
            </a:pPr>
            <a:r>
              <a:rPr lang="nl-NL" sz="2800" b="1" i="1" dirty="0">
                <a:solidFill>
                  <a:srgbClr val="0070C0"/>
                </a:solidFill>
              </a:rPr>
              <a:t>Klimaatbedrijf Blankenberge: energie in eigen handen nemen</a:t>
            </a:r>
            <a:r>
              <a:rPr lang="nl-NL" sz="2800" b="1" dirty="0">
                <a:solidFill>
                  <a:srgbClr val="0070C0"/>
                </a:solidFill>
              </a:rPr>
              <a:t> door Schepen Mitch De Geest</a:t>
            </a:r>
          </a:p>
          <a:p>
            <a:endParaRPr lang="nl-NL" sz="2800" b="1" dirty="0">
              <a:solidFill>
                <a:srgbClr val="0070C0"/>
              </a:solidFill>
            </a:endParaRPr>
          </a:p>
          <a:p>
            <a:pPr marL="457200" indent="-457200">
              <a:buFontTx/>
              <a:buChar char="-"/>
            </a:pPr>
            <a:r>
              <a:rPr lang="nl-NL" sz="2800" b="1" i="1" dirty="0">
                <a:solidFill>
                  <a:schemeClr val="tx2"/>
                </a:solidFill>
                <a:effectLst>
                  <a:outerShdw blurRad="38100" dist="38100" dir="2700000" algn="tl">
                    <a:srgbClr val="000000">
                      <a:alpha val="43137"/>
                    </a:srgbClr>
                  </a:outerShdw>
                </a:effectLst>
              </a:rPr>
              <a:t>Afsluitend woord </a:t>
            </a:r>
            <a:r>
              <a:rPr lang="nl-NL" sz="2800" b="1" dirty="0">
                <a:solidFill>
                  <a:schemeClr val="tx2"/>
                </a:solidFill>
                <a:effectLst>
                  <a:outerShdw blurRad="38100" dist="38100" dir="2700000" algn="tl">
                    <a:srgbClr val="000000">
                      <a:alpha val="43137"/>
                    </a:srgbClr>
                  </a:outerShdw>
                </a:effectLst>
              </a:rPr>
              <a:t>door Dhr. Garrit Hinderyckx, voorzitter Open VLD Vriendenkring</a:t>
            </a:r>
          </a:p>
          <a:p>
            <a:r>
              <a:rPr lang="nl-NL" sz="1600" b="1" dirty="0" err="1">
                <a:solidFill>
                  <a:srgbClr val="0070C0"/>
                </a:solidFill>
              </a:rPr>
              <a:t>Org</a:t>
            </a:r>
            <a:r>
              <a:rPr lang="nl-NL" sz="1600" b="1" dirty="0">
                <a:solidFill>
                  <a:srgbClr val="0070C0"/>
                </a:solidFill>
              </a:rPr>
              <a:t>: Open Vld Vriendenkring en Willemsfonds</a:t>
            </a:r>
            <a:endParaRPr lang="nl-BE" sz="1600" b="1" dirty="0">
              <a:solidFill>
                <a:srgbClr val="0070C0"/>
              </a:solidFill>
            </a:endParaRPr>
          </a:p>
        </p:txBody>
      </p:sp>
    </p:spTree>
    <p:extLst>
      <p:ext uri="{BB962C8B-B14F-4D97-AF65-F5344CB8AC3E}">
        <p14:creationId xmlns:p14="http://schemas.microsoft.com/office/powerpoint/2010/main" val="1628893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6E7D77F6-8B62-C890-AC2D-F72B97EC5414}"/>
              </a:ext>
            </a:extLst>
          </p:cNvPr>
          <p:cNvSpPr txBox="1"/>
          <p:nvPr/>
        </p:nvSpPr>
        <p:spPr>
          <a:xfrm>
            <a:off x="498762" y="0"/>
            <a:ext cx="11693238" cy="646331"/>
          </a:xfrm>
          <a:prstGeom prst="rect">
            <a:avLst/>
          </a:prstGeom>
          <a:noFill/>
        </p:spPr>
        <p:txBody>
          <a:bodyPr wrap="square">
            <a:spAutoFit/>
          </a:bodyPr>
          <a:lstStyle/>
          <a:p>
            <a:r>
              <a:rPr lang="nl-NL" sz="3600" b="1" dirty="0">
                <a:solidFill>
                  <a:srgbClr val="0070C0"/>
                </a:solidFill>
              </a:rPr>
              <a:t>Naar een kaderdocument voor micro/mini windmolens</a:t>
            </a:r>
            <a:endParaRPr lang="nl-BE" sz="1600" b="1" dirty="0">
              <a:solidFill>
                <a:srgbClr val="0070C0"/>
              </a:solidFill>
            </a:endParaRPr>
          </a:p>
        </p:txBody>
      </p:sp>
      <p:sp>
        <p:nvSpPr>
          <p:cNvPr id="2" name="Tekstvak 1">
            <a:extLst>
              <a:ext uri="{FF2B5EF4-FFF2-40B4-BE49-F238E27FC236}">
                <a16:creationId xmlns:a16="http://schemas.microsoft.com/office/drawing/2014/main" id="{5D104E08-1F48-69E7-77CC-9D6844F0F980}"/>
              </a:ext>
            </a:extLst>
          </p:cNvPr>
          <p:cNvSpPr txBox="1"/>
          <p:nvPr/>
        </p:nvSpPr>
        <p:spPr>
          <a:xfrm>
            <a:off x="641901" y="1670424"/>
            <a:ext cx="9322937" cy="4524315"/>
          </a:xfrm>
          <a:prstGeom prst="rect">
            <a:avLst/>
          </a:prstGeom>
          <a:noFill/>
        </p:spPr>
        <p:txBody>
          <a:bodyPr wrap="none" rtlCol="0">
            <a:spAutoFit/>
          </a:bodyPr>
          <a:lstStyle/>
          <a:p>
            <a:r>
              <a:rPr lang="nl-BE" sz="2400" b="1" dirty="0">
                <a:latin typeface="Calibri" panose="020F0502020204030204" pitchFamily="34" charset="0"/>
                <a:cs typeface="Calibri" panose="020F0502020204030204" pitchFamily="34" charset="0"/>
              </a:rPr>
              <a:t>Uitdagingen:</a:t>
            </a:r>
          </a:p>
          <a:p>
            <a:endParaRPr lang="nl-BE" sz="2400" dirty="0">
              <a:latin typeface="Calibri" panose="020F0502020204030204" pitchFamily="34" charset="0"/>
              <a:cs typeface="Calibri" panose="020F0502020204030204" pitchFamily="34" charset="0"/>
            </a:endParaRPr>
          </a:p>
          <a:p>
            <a:pPr marL="285750" indent="-285750">
              <a:buFontTx/>
              <a:buChar char="-"/>
            </a:pPr>
            <a:r>
              <a:rPr lang="nl-BE" sz="2400" dirty="0">
                <a:latin typeface="Calibri" panose="020F0502020204030204" pitchFamily="34" charset="0"/>
                <a:cs typeface="Calibri" panose="020F0502020204030204" pitchFamily="34" charset="0"/>
              </a:rPr>
              <a:t>Minder </a:t>
            </a:r>
            <a:r>
              <a:rPr lang="nl-BE" sz="2400" b="1" dirty="0">
                <a:latin typeface="Calibri" panose="020F0502020204030204" pitchFamily="34" charset="0"/>
                <a:cs typeface="Calibri" panose="020F0502020204030204" pitchFamily="34" charset="0"/>
              </a:rPr>
              <a:t>fossiele brandstoffen</a:t>
            </a:r>
            <a:r>
              <a:rPr lang="nl-BE" sz="2400" dirty="0">
                <a:latin typeface="Calibri" panose="020F0502020204030204" pitchFamily="34" charset="0"/>
                <a:cs typeface="Calibri" panose="020F0502020204030204" pitchFamily="34" charset="0"/>
              </a:rPr>
              <a:t>  gebruiken – COP 28 rond duurzaamheid,</a:t>
            </a:r>
          </a:p>
          <a:p>
            <a:r>
              <a:rPr lang="nl-BE" sz="2400" dirty="0">
                <a:latin typeface="Calibri" panose="020F0502020204030204" pitchFamily="34" charset="0"/>
                <a:cs typeface="Calibri" panose="020F0502020204030204" pitchFamily="34" charset="0"/>
              </a:rPr>
              <a:t>    klimaatverandering, zeespiegelstijging,…</a:t>
            </a:r>
          </a:p>
          <a:p>
            <a:endParaRPr lang="nl-BE" sz="2400" dirty="0">
              <a:latin typeface="Calibri" panose="020F0502020204030204" pitchFamily="34" charset="0"/>
              <a:cs typeface="Calibri" panose="020F0502020204030204" pitchFamily="34" charset="0"/>
            </a:endParaRPr>
          </a:p>
          <a:p>
            <a:pPr marL="285750" indent="-285750">
              <a:buFontTx/>
              <a:buChar char="-"/>
            </a:pPr>
            <a:r>
              <a:rPr lang="nl-BE" sz="2400" dirty="0">
                <a:latin typeface="Calibri" panose="020F0502020204030204" pitchFamily="34" charset="0"/>
                <a:cs typeface="Calibri" panose="020F0502020204030204" pitchFamily="34" charset="0"/>
              </a:rPr>
              <a:t>Optimaliseren van bestaande “</a:t>
            </a:r>
            <a:r>
              <a:rPr lang="nl-BE" sz="2400" b="1" dirty="0">
                <a:latin typeface="Calibri" panose="020F0502020204030204" pitchFamily="34" charset="0"/>
                <a:cs typeface="Calibri" panose="020F0502020204030204" pitchFamily="34" charset="0"/>
              </a:rPr>
              <a:t>voorraden</a:t>
            </a:r>
            <a:r>
              <a:rPr lang="nl-BE" sz="2400" dirty="0">
                <a:latin typeface="Calibri" panose="020F0502020204030204" pitchFamily="34" charset="0"/>
                <a:cs typeface="Calibri" panose="020F0502020204030204" pitchFamily="34" charset="0"/>
              </a:rPr>
              <a:t>”: </a:t>
            </a:r>
            <a:r>
              <a:rPr lang="nl-BE" sz="2400" i="1" dirty="0">
                <a:latin typeface="Calibri" panose="020F0502020204030204" pitchFamily="34" charset="0"/>
                <a:cs typeface="Calibri" panose="020F0502020204030204" pitchFamily="34" charset="0"/>
              </a:rPr>
              <a:t>windenergie</a:t>
            </a:r>
            <a:r>
              <a:rPr lang="nl-BE" sz="2400" dirty="0">
                <a:latin typeface="Calibri" panose="020F0502020204030204" pitchFamily="34" charset="0"/>
                <a:cs typeface="Calibri" panose="020F0502020204030204" pitchFamily="34" charset="0"/>
              </a:rPr>
              <a:t>, geothermie, </a:t>
            </a:r>
          </a:p>
          <a:p>
            <a:r>
              <a:rPr lang="nl-BE" sz="2400" dirty="0">
                <a:latin typeface="Calibri" panose="020F0502020204030204" pitchFamily="34" charset="0"/>
                <a:cs typeface="Calibri" panose="020F0502020204030204" pitchFamily="34" charset="0"/>
              </a:rPr>
              <a:t>     zonne-energie, warmtenetten (IVBO),…</a:t>
            </a:r>
          </a:p>
          <a:p>
            <a:pPr marL="285750" indent="-285750">
              <a:buFontTx/>
              <a:buChar char="-"/>
            </a:pPr>
            <a:endParaRPr lang="nl-BE" sz="2400" dirty="0">
              <a:latin typeface="Calibri" panose="020F0502020204030204" pitchFamily="34" charset="0"/>
              <a:cs typeface="Calibri" panose="020F0502020204030204" pitchFamily="34" charset="0"/>
            </a:endParaRPr>
          </a:p>
          <a:p>
            <a:pPr marL="285750" indent="-285750">
              <a:buFontTx/>
              <a:buChar char="-"/>
            </a:pPr>
            <a:r>
              <a:rPr lang="nl-BE" sz="2400" dirty="0">
                <a:latin typeface="Calibri" panose="020F0502020204030204" pitchFamily="34" charset="0"/>
                <a:cs typeface="Calibri" panose="020F0502020204030204" pitchFamily="34" charset="0"/>
              </a:rPr>
              <a:t>Grotere </a:t>
            </a:r>
            <a:r>
              <a:rPr lang="nl-BE" sz="2400" b="1" dirty="0">
                <a:latin typeface="Calibri" panose="020F0502020204030204" pitchFamily="34" charset="0"/>
                <a:cs typeface="Calibri" panose="020F0502020204030204" pitchFamily="34" charset="0"/>
              </a:rPr>
              <a:t>biodiversiteit,</a:t>
            </a:r>
            <a:r>
              <a:rPr lang="nl-BE" sz="2400" dirty="0">
                <a:latin typeface="Calibri" panose="020F0502020204030204" pitchFamily="34" charset="0"/>
                <a:cs typeface="Calibri" panose="020F0502020204030204" pitchFamily="34" charset="0"/>
              </a:rPr>
              <a:t> vergroening, ….</a:t>
            </a:r>
          </a:p>
          <a:p>
            <a:pPr marL="285750" indent="-285750">
              <a:buFontTx/>
              <a:buChar char="-"/>
            </a:pPr>
            <a:endParaRPr lang="nl-BE" sz="2400" dirty="0">
              <a:latin typeface="Calibri" panose="020F0502020204030204" pitchFamily="34" charset="0"/>
              <a:cs typeface="Calibri" panose="020F0502020204030204" pitchFamily="34" charset="0"/>
            </a:endParaRPr>
          </a:p>
          <a:p>
            <a:pPr marL="285750" indent="-285750">
              <a:buFontTx/>
              <a:buChar char="-"/>
            </a:pPr>
            <a:r>
              <a:rPr lang="nl-BE" sz="2400" b="1" dirty="0">
                <a:latin typeface="Calibri" panose="020F0502020204030204" pitchFamily="34" charset="0"/>
                <a:cs typeface="Calibri" panose="020F0502020204030204" pitchFamily="34" charset="0"/>
              </a:rPr>
              <a:t>Bouwshift,</a:t>
            </a:r>
            <a:r>
              <a:rPr lang="nl-BE" sz="2400" dirty="0">
                <a:latin typeface="Calibri" panose="020F0502020204030204" pitchFamily="34" charset="0"/>
                <a:cs typeface="Calibri" panose="020F0502020204030204" pitchFamily="34" charset="0"/>
              </a:rPr>
              <a:t> hergebruik, … </a:t>
            </a:r>
          </a:p>
          <a:p>
            <a:pPr marL="285750" indent="-285750">
              <a:buFontTx/>
              <a:buChar char="-"/>
            </a:pPr>
            <a:endParaRPr lang="nl-BE" sz="2400" dirty="0">
              <a:latin typeface="Calibri" panose="020F0502020204030204" pitchFamily="34" charset="0"/>
              <a:cs typeface="Calibri" panose="020F0502020204030204" pitchFamily="34" charset="0"/>
            </a:endParaRPr>
          </a:p>
        </p:txBody>
      </p:sp>
      <p:pic>
        <p:nvPicPr>
          <p:cNvPr id="6" name="Afbeelding 5">
            <a:extLst>
              <a:ext uri="{FF2B5EF4-FFF2-40B4-BE49-F238E27FC236}">
                <a16:creationId xmlns:a16="http://schemas.microsoft.com/office/drawing/2014/main" id="{70E75794-BA7F-E52A-C49D-F3BCADE8F7BF}"/>
              </a:ext>
            </a:extLst>
          </p:cNvPr>
          <p:cNvPicPr>
            <a:picLocks noChangeAspect="1"/>
          </p:cNvPicPr>
          <p:nvPr/>
        </p:nvPicPr>
        <p:blipFill>
          <a:blip r:embed="rId2"/>
          <a:stretch>
            <a:fillRect/>
          </a:stretch>
        </p:blipFill>
        <p:spPr>
          <a:xfrm>
            <a:off x="6989136" y="646331"/>
            <a:ext cx="4560963" cy="1116426"/>
          </a:xfrm>
          <a:prstGeom prst="rect">
            <a:avLst/>
          </a:prstGeom>
        </p:spPr>
      </p:pic>
    </p:spTree>
    <p:extLst>
      <p:ext uri="{BB962C8B-B14F-4D97-AF65-F5344CB8AC3E}">
        <p14:creationId xmlns:p14="http://schemas.microsoft.com/office/powerpoint/2010/main" val="1010157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56151E40-111D-5C06-2D4F-3041F7107FDE}"/>
              </a:ext>
            </a:extLst>
          </p:cNvPr>
          <p:cNvPicPr>
            <a:picLocks noChangeAspect="1"/>
          </p:cNvPicPr>
          <p:nvPr/>
        </p:nvPicPr>
        <p:blipFill>
          <a:blip r:embed="rId2"/>
          <a:stretch>
            <a:fillRect/>
          </a:stretch>
        </p:blipFill>
        <p:spPr>
          <a:xfrm>
            <a:off x="2017238" y="593727"/>
            <a:ext cx="7970141" cy="5807073"/>
          </a:xfrm>
          <a:prstGeom prst="rect">
            <a:avLst/>
          </a:prstGeom>
        </p:spPr>
      </p:pic>
      <p:sp>
        <p:nvSpPr>
          <p:cNvPr id="4" name="Tekstvak 3">
            <a:extLst>
              <a:ext uri="{FF2B5EF4-FFF2-40B4-BE49-F238E27FC236}">
                <a16:creationId xmlns:a16="http://schemas.microsoft.com/office/drawing/2014/main" id="{6E7D77F6-8B62-C890-AC2D-F72B97EC5414}"/>
              </a:ext>
            </a:extLst>
          </p:cNvPr>
          <p:cNvSpPr txBox="1"/>
          <p:nvPr/>
        </p:nvSpPr>
        <p:spPr>
          <a:xfrm>
            <a:off x="498762" y="0"/>
            <a:ext cx="11693238" cy="646331"/>
          </a:xfrm>
          <a:prstGeom prst="rect">
            <a:avLst/>
          </a:prstGeom>
          <a:noFill/>
        </p:spPr>
        <p:txBody>
          <a:bodyPr wrap="square">
            <a:spAutoFit/>
          </a:bodyPr>
          <a:lstStyle/>
          <a:p>
            <a:r>
              <a:rPr lang="nl-NL" sz="3600" b="1" dirty="0">
                <a:solidFill>
                  <a:srgbClr val="0070C0"/>
                </a:solidFill>
              </a:rPr>
              <a:t>Naar een kaderdocument voor micro/mini windmolens</a:t>
            </a:r>
            <a:endParaRPr lang="nl-BE" sz="1600" b="1" dirty="0">
              <a:solidFill>
                <a:srgbClr val="0070C0"/>
              </a:solidFill>
            </a:endParaRPr>
          </a:p>
        </p:txBody>
      </p:sp>
    </p:spTree>
    <p:extLst>
      <p:ext uri="{BB962C8B-B14F-4D97-AF65-F5344CB8AC3E}">
        <p14:creationId xmlns:p14="http://schemas.microsoft.com/office/powerpoint/2010/main" val="2571372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36BDD263-A675-1324-B0B7-8E7963C350A6}"/>
              </a:ext>
            </a:extLst>
          </p:cNvPr>
          <p:cNvSpPr txBox="1"/>
          <p:nvPr/>
        </p:nvSpPr>
        <p:spPr>
          <a:xfrm>
            <a:off x="498762" y="0"/>
            <a:ext cx="11693238" cy="646331"/>
          </a:xfrm>
          <a:prstGeom prst="rect">
            <a:avLst/>
          </a:prstGeom>
          <a:noFill/>
        </p:spPr>
        <p:txBody>
          <a:bodyPr wrap="square">
            <a:spAutoFit/>
          </a:bodyPr>
          <a:lstStyle/>
          <a:p>
            <a:r>
              <a:rPr lang="nl-NL" sz="3600" b="1" dirty="0">
                <a:solidFill>
                  <a:srgbClr val="0070C0"/>
                </a:solidFill>
              </a:rPr>
              <a:t>Naar een kaderdocument voor micro/mini windmolens</a:t>
            </a:r>
            <a:endParaRPr lang="nl-BE" sz="1600" b="1" dirty="0">
              <a:solidFill>
                <a:srgbClr val="0070C0"/>
              </a:solidFill>
            </a:endParaRPr>
          </a:p>
        </p:txBody>
      </p:sp>
      <p:pic>
        <p:nvPicPr>
          <p:cNvPr id="4" name="Afbeelding 3">
            <a:extLst>
              <a:ext uri="{FF2B5EF4-FFF2-40B4-BE49-F238E27FC236}">
                <a16:creationId xmlns:a16="http://schemas.microsoft.com/office/drawing/2014/main" id="{59A44381-7B50-B8DE-1210-31986D4F7246}"/>
              </a:ext>
            </a:extLst>
          </p:cNvPr>
          <p:cNvPicPr>
            <a:picLocks noChangeAspect="1"/>
          </p:cNvPicPr>
          <p:nvPr/>
        </p:nvPicPr>
        <p:blipFill>
          <a:blip r:embed="rId2"/>
          <a:stretch>
            <a:fillRect/>
          </a:stretch>
        </p:blipFill>
        <p:spPr>
          <a:xfrm>
            <a:off x="697558" y="3170050"/>
            <a:ext cx="11009857" cy="2885243"/>
          </a:xfrm>
          <a:prstGeom prst="rect">
            <a:avLst/>
          </a:prstGeom>
        </p:spPr>
      </p:pic>
      <p:sp>
        <p:nvSpPr>
          <p:cNvPr id="6" name="Tekstvak 5">
            <a:extLst>
              <a:ext uri="{FF2B5EF4-FFF2-40B4-BE49-F238E27FC236}">
                <a16:creationId xmlns:a16="http://schemas.microsoft.com/office/drawing/2014/main" id="{6AF7AC26-FFF3-09E0-3F59-916273720D9D}"/>
              </a:ext>
            </a:extLst>
          </p:cNvPr>
          <p:cNvSpPr txBox="1"/>
          <p:nvPr/>
        </p:nvSpPr>
        <p:spPr>
          <a:xfrm>
            <a:off x="611371" y="646331"/>
            <a:ext cx="11081867" cy="2308324"/>
          </a:xfrm>
          <a:prstGeom prst="rect">
            <a:avLst/>
          </a:prstGeom>
          <a:noFill/>
        </p:spPr>
        <p:txBody>
          <a:bodyPr wrap="square">
            <a:spAutoFit/>
          </a:bodyPr>
          <a:lstStyle/>
          <a:p>
            <a:r>
              <a:rPr lang="nl-NL" sz="2400" dirty="0">
                <a:latin typeface="Calibri" panose="020F0502020204030204" pitchFamily="34" charset="0"/>
                <a:cs typeface="Calibri" panose="020F0502020204030204" pitchFamily="34" charset="0"/>
              </a:rPr>
              <a:t>Windturbines zijn er in verschillende maten en kleuren, en werden ingedeeld volgens de Vlaamse omzendbrief in drie categorieën: </a:t>
            </a:r>
          </a:p>
          <a:p>
            <a:pPr marL="342900" indent="-342900">
              <a:buFontTx/>
              <a:buChar char="-"/>
            </a:pPr>
            <a:r>
              <a:rPr lang="nl-NL" sz="2400" b="1" dirty="0">
                <a:latin typeface="Calibri" panose="020F0502020204030204" pitchFamily="34" charset="0"/>
                <a:cs typeface="Calibri" panose="020F0502020204030204" pitchFamily="34" charset="0"/>
              </a:rPr>
              <a:t>Kleine windturbines</a:t>
            </a:r>
            <a:r>
              <a:rPr lang="nl-NL" sz="2400" dirty="0">
                <a:latin typeface="Calibri" panose="020F0502020204030204" pitchFamily="34" charset="0"/>
                <a:cs typeface="Calibri" panose="020F0502020204030204" pitchFamily="34" charset="0"/>
              </a:rPr>
              <a:t>: maximaal 15m masthoogte (gemeente)</a:t>
            </a:r>
          </a:p>
          <a:p>
            <a:pPr marL="342900" indent="-342900">
              <a:buFontTx/>
              <a:buChar char="-"/>
            </a:pPr>
            <a:r>
              <a:rPr lang="nl-NL" sz="2400" b="1" dirty="0">
                <a:latin typeface="Calibri" panose="020F0502020204030204" pitchFamily="34" charset="0"/>
                <a:cs typeface="Calibri" panose="020F0502020204030204" pitchFamily="34" charset="0"/>
              </a:rPr>
              <a:t>Middelgrote windturbines</a:t>
            </a:r>
            <a:r>
              <a:rPr lang="nl-NL" sz="2400" dirty="0">
                <a:latin typeface="Calibri" panose="020F0502020204030204" pitchFamily="34" charset="0"/>
                <a:cs typeface="Calibri" panose="020F0502020204030204" pitchFamily="34" charset="0"/>
              </a:rPr>
              <a:t>: vanaf 15m masthoogte tot maximaal 300kW vermogen (provincie)</a:t>
            </a:r>
          </a:p>
          <a:p>
            <a:pPr marL="342900" indent="-342900">
              <a:buFontTx/>
              <a:buChar char="-"/>
            </a:pPr>
            <a:r>
              <a:rPr lang="nl-NL" sz="2400" b="1" dirty="0">
                <a:latin typeface="Calibri" panose="020F0502020204030204" pitchFamily="34" charset="0"/>
                <a:cs typeface="Calibri" panose="020F0502020204030204" pitchFamily="34" charset="0"/>
              </a:rPr>
              <a:t>Grote windturbines:</a:t>
            </a:r>
            <a:r>
              <a:rPr lang="nl-NL" sz="2400" dirty="0">
                <a:latin typeface="Calibri" panose="020F0502020204030204" pitchFamily="34" charset="0"/>
                <a:cs typeface="Calibri" panose="020F0502020204030204" pitchFamily="34" charset="0"/>
              </a:rPr>
              <a:t> vermogen groter dan 300 kW (Vlaanderen). </a:t>
            </a:r>
            <a:endParaRPr lang="nl-BE"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16051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5C01EE89-2179-713A-96C3-5E9B1113A509}"/>
              </a:ext>
            </a:extLst>
          </p:cNvPr>
          <p:cNvSpPr txBox="1"/>
          <p:nvPr/>
        </p:nvSpPr>
        <p:spPr>
          <a:xfrm>
            <a:off x="498762" y="0"/>
            <a:ext cx="11693238" cy="646331"/>
          </a:xfrm>
          <a:prstGeom prst="rect">
            <a:avLst/>
          </a:prstGeom>
          <a:noFill/>
        </p:spPr>
        <p:txBody>
          <a:bodyPr wrap="square">
            <a:spAutoFit/>
          </a:bodyPr>
          <a:lstStyle/>
          <a:p>
            <a:r>
              <a:rPr lang="nl-NL" sz="3600" b="1" dirty="0">
                <a:solidFill>
                  <a:srgbClr val="0070C0"/>
                </a:solidFill>
              </a:rPr>
              <a:t>Naar een kaderdocument voor micro/mini windmolens</a:t>
            </a:r>
            <a:endParaRPr lang="nl-BE" sz="1600" b="1" dirty="0">
              <a:solidFill>
                <a:srgbClr val="0070C0"/>
              </a:solidFill>
            </a:endParaRPr>
          </a:p>
        </p:txBody>
      </p:sp>
      <p:sp>
        <p:nvSpPr>
          <p:cNvPr id="4" name="Rectangle 3">
            <a:extLst>
              <a:ext uri="{FF2B5EF4-FFF2-40B4-BE49-F238E27FC236}">
                <a16:creationId xmlns:a16="http://schemas.microsoft.com/office/drawing/2014/main" id="{ACBB98BA-73B4-205A-9AA7-893CF2897163}"/>
              </a:ext>
            </a:extLst>
          </p:cNvPr>
          <p:cNvSpPr>
            <a:spLocks noChangeArrowheads="1"/>
          </p:cNvSpPr>
          <p:nvPr/>
        </p:nvSpPr>
        <p:spPr bwMode="auto">
          <a:xfrm>
            <a:off x="493111" y="838906"/>
            <a:ext cx="11977125" cy="637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nl-BE" altLang="nl-BE"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Beoordelen van omgevingsvergunningsaanvragen:</a:t>
            </a:r>
            <a:endParaRPr kumimoji="0" lang="nl-BE" altLang="nl-BE"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lvl="2" defTabSz="914400">
              <a:buFontTx/>
              <a:buAutoNum type="arabicPeriod"/>
            </a:pPr>
            <a:r>
              <a:rPr kumimoji="0" lang="nl-BE" altLang="nl-BE"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Veiligheid</a:t>
            </a:r>
            <a:endParaRPr kumimoji="0" lang="nl-BE" altLang="nl-BE"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Grote diversiteit met een wisselende </a:t>
            </a:r>
            <a:r>
              <a:rPr kumimoji="0" lang="nl-BE" altLang="nl-BE" sz="2400" b="0"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ontwerpkwaliteit </a:t>
            </a:r>
            <a:r>
              <a:rPr kumimoji="0" lang="nl-BE" altLang="nl-BE"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en </a:t>
            </a:r>
          </a:p>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dus een variabele </a:t>
            </a:r>
            <a:r>
              <a:rPr lang="nl-BE" altLang="nl-BE" sz="2400" dirty="0">
                <a:latin typeface="Calibri" panose="020F0502020204030204" pitchFamily="34" charset="0"/>
                <a:ea typeface="Calibri" panose="020F0502020204030204" pitchFamily="34" charset="0"/>
                <a:cs typeface="Calibri" panose="020F0502020204030204" pitchFamily="34" charset="0"/>
              </a:rPr>
              <a:t>  </a:t>
            </a:r>
            <a:r>
              <a:rPr kumimoji="0" lang="nl-BE" altLang="nl-BE" sz="2400" b="0"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betrouwbaarheid </a:t>
            </a:r>
            <a:r>
              <a:rPr kumimoji="0" lang="nl-BE" altLang="nl-BE"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(normen/certificeringen)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l-BE" altLang="nl-BE"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457200" marR="0" lvl="1" indent="0" algn="l" defTabSz="914400" rtl="0" eaLnBrk="0" fontAlgn="base" latinLnBrk="0" hangingPunct="0">
              <a:lnSpc>
                <a:spcPct val="100000"/>
              </a:lnSpc>
              <a:spcBef>
                <a:spcPct val="0"/>
              </a:spcBef>
              <a:spcAft>
                <a:spcPct val="0"/>
              </a:spcAft>
              <a:buClrTx/>
              <a:buSzTx/>
              <a:tabLst/>
            </a:pPr>
            <a:r>
              <a:rPr kumimoji="0" lang="nl-BE" altLang="nl-BE"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2. Slagschaduw</a:t>
            </a:r>
            <a:endParaRPr kumimoji="0" lang="nl-BE" altLang="nl-BE"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De </a:t>
            </a:r>
            <a:r>
              <a:rPr kumimoji="0" lang="nl-BE" altLang="nl-BE" sz="2400" b="0"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schaduw</a:t>
            </a:r>
            <a:r>
              <a:rPr kumimoji="0" lang="nl-BE" altLang="nl-BE"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die door de rotatie van de wieken in de zon </a:t>
            </a:r>
          </a:p>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wordt geworpen, kan overlast veroorzaken voor de </a:t>
            </a:r>
          </a:p>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omwonenden. Het is belangrijk hier bij de uitwerking van het </a:t>
            </a:r>
          </a:p>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project rekening mee te houden via (indien aangewezen) een </a:t>
            </a:r>
            <a:r>
              <a:rPr kumimoji="0" lang="nl-BE" altLang="nl-BE" sz="2400" b="0"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slagschaduwstudie</a:t>
            </a:r>
            <a:r>
              <a:rPr kumimoji="0" lang="nl-BE" altLang="nl-BE"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uit te voeren.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l-BE" altLang="nl-BE"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457200" marR="0" lvl="1" indent="0" algn="l" defTabSz="914400" rtl="0" eaLnBrk="0" fontAlgn="base" latinLnBrk="0" hangingPunct="0">
              <a:lnSpc>
                <a:spcPct val="100000"/>
              </a:lnSpc>
              <a:spcBef>
                <a:spcPct val="0"/>
              </a:spcBef>
              <a:spcAft>
                <a:spcPct val="0"/>
              </a:spcAft>
              <a:buClrTx/>
              <a:buSzTx/>
              <a:tabLst/>
            </a:pPr>
            <a:r>
              <a:rPr kumimoji="0" lang="nl-BE" altLang="nl-BE"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3. Visuele impact</a:t>
            </a:r>
            <a:endParaRPr kumimoji="0" lang="nl-BE" altLang="nl-BE"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nl-BE" altLang="nl-BE" sz="2400" dirty="0">
                <a:latin typeface="Calibri" panose="020F0502020204030204" pitchFamily="34" charset="0"/>
                <a:ea typeface="Calibri" panose="020F0502020204030204" pitchFamily="34" charset="0"/>
                <a:cs typeface="Calibri" panose="020F0502020204030204" pitchFamily="34" charset="0"/>
              </a:rPr>
              <a:t>I</a:t>
            </a:r>
            <a:r>
              <a:rPr kumimoji="0" lang="nl-BE" altLang="nl-BE"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s een belangrijke factor voor de aanvaarding. Een goede </a:t>
            </a:r>
            <a:r>
              <a:rPr kumimoji="0" lang="nl-BE" altLang="nl-BE" sz="2400" b="0"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integratie in/op de bebouwing </a:t>
            </a:r>
          </a:p>
          <a:p>
            <a:pPr marL="0" marR="0" lvl="0" indent="0" algn="l" defTabSz="914400" rtl="0" eaLnBrk="0" fontAlgn="base" latinLnBrk="0" hangingPunct="0">
              <a:lnSpc>
                <a:spcPct val="100000"/>
              </a:lnSpc>
              <a:spcBef>
                <a:spcPct val="0"/>
              </a:spcBef>
              <a:spcAft>
                <a:spcPct val="0"/>
              </a:spcAft>
              <a:buClrTx/>
              <a:buSzTx/>
              <a:buFontTx/>
              <a:buNone/>
              <a:tabLst/>
            </a:pPr>
            <a:r>
              <a:rPr lang="nl-BE" altLang="nl-BE" sz="2400" dirty="0">
                <a:latin typeface="Calibri" panose="020F0502020204030204" pitchFamily="34" charset="0"/>
                <a:ea typeface="Calibri" panose="020F0502020204030204" pitchFamily="34" charset="0"/>
                <a:cs typeface="Calibri" panose="020F0502020204030204" pitchFamily="34" charset="0"/>
              </a:rPr>
              <a:t>gebouwen </a:t>
            </a:r>
            <a:r>
              <a:rPr kumimoji="0" lang="nl-BE" altLang="nl-BE"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maakt het mogelijk de aanwezigheid van windturbines in het stadslandschap</a:t>
            </a:r>
          </a:p>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te harmoniseren en zal de </a:t>
            </a:r>
            <a:r>
              <a:rPr kumimoji="0" lang="nl-BE" altLang="nl-BE" sz="2400" b="0"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aanvaarding</a:t>
            </a:r>
            <a:r>
              <a:rPr kumimoji="0" lang="nl-BE" altLang="nl-BE"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door de </a:t>
            </a:r>
            <a:r>
              <a:rPr lang="nl-BE" altLang="nl-BE" sz="2400" dirty="0">
                <a:latin typeface="Calibri" panose="020F0502020204030204" pitchFamily="34" charset="0"/>
                <a:ea typeface="Calibri" panose="020F0502020204030204" pitchFamily="34" charset="0"/>
                <a:cs typeface="Calibri" panose="020F0502020204030204" pitchFamily="34" charset="0"/>
              </a:rPr>
              <a:t>o</a:t>
            </a:r>
            <a:r>
              <a:rPr kumimoji="0" lang="nl-BE" altLang="nl-BE"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mwonenden bevorderen. </a:t>
            </a:r>
          </a:p>
          <a:p>
            <a:pPr marL="0" marR="0" lvl="0" indent="0" algn="l" defTabSz="914400" rtl="0" eaLnBrk="0" fontAlgn="base" latinLnBrk="0" hangingPunct="0">
              <a:lnSpc>
                <a:spcPct val="100000"/>
              </a:lnSpc>
              <a:spcBef>
                <a:spcPct val="0"/>
              </a:spcBef>
              <a:spcAft>
                <a:spcPct val="0"/>
              </a:spcAft>
              <a:buClrTx/>
              <a:buSzTx/>
              <a:buFontTx/>
              <a:buNone/>
              <a:tabLst/>
            </a:pPr>
            <a:endParaRPr lang="nl-BE" altLang="nl-BE" sz="2400" dirty="0">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endParaRPr kumimoji="0" lang="nl-BE" altLang="nl-BE"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pic>
        <p:nvPicPr>
          <p:cNvPr id="6" name="Afbeelding 5">
            <a:extLst>
              <a:ext uri="{FF2B5EF4-FFF2-40B4-BE49-F238E27FC236}">
                <a16:creationId xmlns:a16="http://schemas.microsoft.com/office/drawing/2014/main" id="{2AE7C298-5E6D-4DD7-9327-35021C498CB6}"/>
              </a:ext>
            </a:extLst>
          </p:cNvPr>
          <p:cNvPicPr/>
          <p:nvPr/>
        </p:nvPicPr>
        <p:blipFill>
          <a:blip r:embed="rId2"/>
          <a:stretch>
            <a:fillRect/>
          </a:stretch>
        </p:blipFill>
        <p:spPr>
          <a:xfrm>
            <a:off x="8378456" y="469574"/>
            <a:ext cx="3813545" cy="3411310"/>
          </a:xfrm>
          <a:prstGeom prst="rect">
            <a:avLst/>
          </a:prstGeom>
          <a:noFill/>
          <a:ln>
            <a:noFill/>
            <a:prstDash/>
          </a:ln>
        </p:spPr>
      </p:pic>
    </p:spTree>
    <p:extLst>
      <p:ext uri="{BB962C8B-B14F-4D97-AF65-F5344CB8AC3E}">
        <p14:creationId xmlns:p14="http://schemas.microsoft.com/office/powerpoint/2010/main" val="3508201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CE44730C-1404-F0E7-3D87-DC73F25B5093}"/>
              </a:ext>
            </a:extLst>
          </p:cNvPr>
          <p:cNvSpPr txBox="1"/>
          <p:nvPr/>
        </p:nvSpPr>
        <p:spPr>
          <a:xfrm>
            <a:off x="498762" y="0"/>
            <a:ext cx="11693238" cy="646331"/>
          </a:xfrm>
          <a:prstGeom prst="rect">
            <a:avLst/>
          </a:prstGeom>
          <a:noFill/>
        </p:spPr>
        <p:txBody>
          <a:bodyPr wrap="square">
            <a:spAutoFit/>
          </a:bodyPr>
          <a:lstStyle/>
          <a:p>
            <a:r>
              <a:rPr lang="nl-NL" sz="3600" b="1" dirty="0">
                <a:solidFill>
                  <a:srgbClr val="0070C0"/>
                </a:solidFill>
              </a:rPr>
              <a:t>Naar een kaderdocument voor micro/mini windmolens</a:t>
            </a:r>
            <a:endParaRPr lang="nl-BE" sz="1600" b="1" dirty="0">
              <a:solidFill>
                <a:srgbClr val="0070C0"/>
              </a:solidFill>
            </a:endParaRPr>
          </a:p>
        </p:txBody>
      </p:sp>
      <p:sp>
        <p:nvSpPr>
          <p:cNvPr id="3" name="Rectangle 4">
            <a:extLst>
              <a:ext uri="{FF2B5EF4-FFF2-40B4-BE49-F238E27FC236}">
                <a16:creationId xmlns:a16="http://schemas.microsoft.com/office/drawing/2014/main" id="{1A03D929-E5A9-4A0A-C5B3-62299FD6C3C0}"/>
              </a:ext>
            </a:extLst>
          </p:cNvPr>
          <p:cNvSpPr>
            <a:spLocks noChangeArrowheads="1"/>
          </p:cNvSpPr>
          <p:nvPr/>
        </p:nvSpPr>
        <p:spPr bwMode="auto">
          <a:xfrm>
            <a:off x="498762" y="3294258"/>
            <a:ext cx="9986132"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 </a:t>
            </a:r>
            <a:r>
              <a:rPr kumimoji="0" lang="nl-BE" altLang="nl-BE" sz="2400" b="0"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geluidsproductie</a:t>
            </a:r>
            <a:r>
              <a:rPr kumimoji="0" lang="nl-BE" altLang="nl-BE"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is een zeer belangrijke parameter </a:t>
            </a:r>
          </a:p>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bij het evalueren van de aanvraag tot inplanting van</a:t>
            </a:r>
          </a:p>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een windturbine. De Vlaamse administratie raadt aan </a:t>
            </a:r>
          </a:p>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hiervoor de  richtwaarden voor de </a:t>
            </a:r>
            <a:r>
              <a:rPr kumimoji="0" lang="nl-BE" altLang="nl-BE" sz="24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maximale nachtelijke</a:t>
            </a:r>
          </a:p>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24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geluidssterkte </a:t>
            </a:r>
            <a:r>
              <a:rPr kumimoji="0" lang="nl-BE" altLang="nl-BE"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te hanteren.</a:t>
            </a:r>
          </a:p>
          <a:p>
            <a:pPr marL="0" marR="0" lvl="0" indent="0" algn="l" defTabSz="914400" rtl="0" eaLnBrk="0" fontAlgn="base" latinLnBrk="0" hangingPunct="0">
              <a:lnSpc>
                <a:spcPct val="100000"/>
              </a:lnSpc>
              <a:spcBef>
                <a:spcPct val="0"/>
              </a:spcBef>
              <a:spcAft>
                <a:spcPct val="0"/>
              </a:spcAft>
              <a:buClrTx/>
              <a:buSzTx/>
              <a:buFontTx/>
              <a:buNone/>
              <a:tabLst/>
            </a:pPr>
            <a:endParaRPr lang="nl-BE" altLang="nl-BE" sz="24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7. Rendabiliteit</a:t>
            </a:r>
            <a:endParaRPr lang="nl-BE" altLang="nl-BE" sz="24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240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Veel van de aangeboden mini/micro win</a:t>
            </a:r>
            <a:r>
              <a:rPr lang="nl-BE" altLang="nl-BE" sz="2400" dirty="0">
                <a:latin typeface="Calibri" panose="020F0502020204030204" pitchFamily="34" charset="0"/>
                <a:ea typeface="Calibri" panose="020F0502020204030204" pitchFamily="34" charset="0"/>
                <a:cs typeface="Times New Roman" panose="02020603050405020304" pitchFamily="18" charset="0"/>
              </a:rPr>
              <a:t>dturbines kennen een laag </a:t>
            </a:r>
            <a:r>
              <a:rPr lang="nl-BE" altLang="nl-BE" sz="2400" u="sng" dirty="0">
                <a:latin typeface="Calibri" panose="020F0502020204030204" pitchFamily="34" charset="0"/>
                <a:ea typeface="Calibri" panose="020F0502020204030204" pitchFamily="34" charset="0"/>
                <a:cs typeface="Times New Roman" panose="02020603050405020304" pitchFamily="18" charset="0"/>
              </a:rPr>
              <a:t>rendement</a:t>
            </a:r>
            <a:endParaRPr kumimoji="0" lang="nl-BE" altLang="nl-BE" sz="2400"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kstvak 4">
            <a:extLst>
              <a:ext uri="{FF2B5EF4-FFF2-40B4-BE49-F238E27FC236}">
                <a16:creationId xmlns:a16="http://schemas.microsoft.com/office/drawing/2014/main" id="{1DDC13E6-AB96-628F-2462-6224CF41E3E0}"/>
              </a:ext>
            </a:extLst>
          </p:cNvPr>
          <p:cNvSpPr txBox="1"/>
          <p:nvPr/>
        </p:nvSpPr>
        <p:spPr>
          <a:xfrm>
            <a:off x="581891" y="640825"/>
            <a:ext cx="11038979" cy="3046988"/>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2400" b="1"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	4. Planologische toets</a:t>
            </a:r>
          </a:p>
          <a:p>
            <a:pPr marL="0" marR="0" lvl="0" indent="0" algn="l" defTabSz="914400" rtl="0" eaLnBrk="0" fontAlgn="base" latinLnBrk="0" hangingPunct="0">
              <a:lnSpc>
                <a:spcPct val="100000"/>
              </a:lnSpc>
              <a:spcBef>
                <a:spcPct val="0"/>
              </a:spcBef>
              <a:spcAft>
                <a:spcPct val="0"/>
              </a:spcAft>
              <a:buClrTx/>
              <a:buSzTx/>
              <a:buFontTx/>
              <a:buNone/>
              <a:tabLst/>
            </a:pPr>
            <a:r>
              <a:rPr lang="nl-BE" altLang="nl-BE" sz="2400" u="sng" dirty="0">
                <a:latin typeface="Calibri" panose="020F0502020204030204" pitchFamily="34" charset="0"/>
                <a:cs typeface="Times New Roman" panose="02020603050405020304" pitchFamily="18" charset="0"/>
              </a:rPr>
              <a:t>Uitsluitingscriteria</a:t>
            </a:r>
            <a:r>
              <a:rPr lang="nl-BE" altLang="nl-BE" sz="2400" dirty="0">
                <a:latin typeface="Calibri" panose="020F0502020204030204" pitchFamily="34" charset="0"/>
                <a:cs typeface="Times New Roman" panose="02020603050405020304" pitchFamily="18" charset="0"/>
              </a:rPr>
              <a:t>: als voorbeeld kan hierbij gedacht worden aan beschermde monumenten en erfgoedgebouwen,…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l-BE" altLang="nl-BE" sz="24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nl-BE" altLang="nl-BE" sz="2400" dirty="0">
                <a:latin typeface="Calibri" panose="020F0502020204030204" pitchFamily="34" charset="0"/>
                <a:cs typeface="Times New Roman" panose="02020603050405020304" pitchFamily="18" charset="0"/>
              </a:rPr>
              <a:t>	</a:t>
            </a:r>
            <a:r>
              <a:rPr lang="nl-BE" altLang="nl-BE" sz="2400" b="1" dirty="0">
                <a:latin typeface="Calibri" panose="020F0502020204030204" pitchFamily="34" charset="0"/>
                <a:cs typeface="Times New Roman" panose="02020603050405020304" pitchFamily="18" charset="0"/>
              </a:rPr>
              <a:t>5. Invloed op het milieu</a:t>
            </a:r>
          </a:p>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24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Trekvo</a:t>
            </a:r>
            <a:r>
              <a:rPr lang="nl-BE" altLang="nl-BE" sz="2400" dirty="0">
                <a:latin typeface="Calibri" panose="020F0502020204030204" pitchFamily="34" charset="0"/>
                <a:cs typeface="Times New Roman" panose="02020603050405020304" pitchFamily="18" charset="0"/>
              </a:rPr>
              <a:t>gels, zwaluwen,…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l-BE" altLang="nl-BE" sz="24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nl-BE" altLang="nl-BE" sz="2400" dirty="0">
                <a:latin typeface="Calibri" panose="020F0502020204030204" pitchFamily="34" charset="0"/>
                <a:cs typeface="Times New Roman" panose="02020603050405020304" pitchFamily="18" charset="0"/>
              </a:rPr>
              <a:t>	</a:t>
            </a:r>
            <a:r>
              <a:rPr lang="nl-BE" altLang="nl-BE" sz="2400" b="1" dirty="0">
                <a:latin typeface="Calibri" panose="020F0502020204030204" pitchFamily="34" charset="0"/>
                <a:cs typeface="Times New Roman" panose="02020603050405020304" pitchFamily="18" charset="0"/>
              </a:rPr>
              <a:t>6. Geluid</a:t>
            </a:r>
            <a:endParaRPr kumimoji="0" lang="nl-BE" altLang="nl-BE" sz="2400" b="1" i="0" u="none" strike="noStrike" cap="none" normalizeH="0" baseline="0" dirty="0">
              <a:ln>
                <a:noFill/>
              </a:ln>
              <a:solidFill>
                <a:schemeClr val="tx1"/>
              </a:solidFill>
              <a:effectLst/>
              <a:latin typeface="Arial" panose="020B0604020202020204" pitchFamily="34" charset="0"/>
            </a:endParaRPr>
          </a:p>
        </p:txBody>
      </p:sp>
      <p:pic>
        <p:nvPicPr>
          <p:cNvPr id="6" name="Afbeelding 5">
            <a:extLst>
              <a:ext uri="{FF2B5EF4-FFF2-40B4-BE49-F238E27FC236}">
                <a16:creationId xmlns:a16="http://schemas.microsoft.com/office/drawing/2014/main" id="{ECCC1338-7415-388F-66B4-60E3D1E0E9D1}"/>
              </a:ext>
            </a:extLst>
          </p:cNvPr>
          <p:cNvPicPr>
            <a:picLocks noChangeAspect="1"/>
          </p:cNvPicPr>
          <p:nvPr/>
        </p:nvPicPr>
        <p:blipFill>
          <a:blip r:embed="rId2"/>
          <a:stretch>
            <a:fillRect/>
          </a:stretch>
        </p:blipFill>
        <p:spPr>
          <a:xfrm>
            <a:off x="7899991" y="1433068"/>
            <a:ext cx="3602311" cy="3668529"/>
          </a:xfrm>
          <a:prstGeom prst="rect">
            <a:avLst/>
          </a:prstGeom>
        </p:spPr>
      </p:pic>
    </p:spTree>
    <p:extLst>
      <p:ext uri="{BB962C8B-B14F-4D97-AF65-F5344CB8AC3E}">
        <p14:creationId xmlns:p14="http://schemas.microsoft.com/office/powerpoint/2010/main" val="556142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6E31C0E2-8DAC-A32C-9F54-C9065D9B582F}"/>
              </a:ext>
            </a:extLst>
          </p:cNvPr>
          <p:cNvSpPr txBox="1"/>
          <p:nvPr/>
        </p:nvSpPr>
        <p:spPr>
          <a:xfrm>
            <a:off x="498762" y="0"/>
            <a:ext cx="11693238" cy="6924973"/>
          </a:xfrm>
          <a:prstGeom prst="rect">
            <a:avLst/>
          </a:prstGeom>
          <a:noFill/>
        </p:spPr>
        <p:txBody>
          <a:bodyPr wrap="square">
            <a:spAutoFit/>
          </a:bodyPr>
          <a:lstStyle/>
          <a:p>
            <a:r>
              <a:rPr lang="nl-NL" sz="3600" b="1" dirty="0">
                <a:solidFill>
                  <a:srgbClr val="0070C0"/>
                </a:solidFill>
              </a:rPr>
              <a:t>Info &amp; debat avond “Energie 2050”</a:t>
            </a:r>
          </a:p>
          <a:p>
            <a:endParaRPr lang="nl-NL" sz="2800" b="1" dirty="0">
              <a:solidFill>
                <a:srgbClr val="0070C0"/>
              </a:solidFill>
            </a:endParaRPr>
          </a:p>
          <a:p>
            <a:pPr marL="457200" indent="-457200">
              <a:buFontTx/>
              <a:buChar char="-"/>
            </a:pPr>
            <a:r>
              <a:rPr lang="nl-NL" sz="2800" b="1" i="1" dirty="0">
                <a:solidFill>
                  <a:srgbClr val="0070C0"/>
                </a:solidFill>
              </a:rPr>
              <a:t>Verwelkoming</a:t>
            </a:r>
            <a:r>
              <a:rPr lang="nl-NL" sz="2800" b="1" dirty="0">
                <a:solidFill>
                  <a:srgbClr val="0070C0"/>
                </a:solidFill>
              </a:rPr>
              <a:t> door Dhr. Garrit Hinderyckx, voorzitter Open VLD Vriendenkring</a:t>
            </a:r>
          </a:p>
          <a:p>
            <a:endParaRPr lang="nl-NL" sz="2800" b="1" dirty="0">
              <a:solidFill>
                <a:srgbClr val="0070C0"/>
              </a:solidFill>
            </a:endParaRPr>
          </a:p>
          <a:p>
            <a:r>
              <a:rPr lang="nl-NL" sz="2800" b="1" dirty="0">
                <a:solidFill>
                  <a:srgbClr val="0070C0"/>
                </a:solidFill>
              </a:rPr>
              <a:t>- 	</a:t>
            </a:r>
            <a:r>
              <a:rPr lang="nl-NL" sz="2800" b="1" i="1" dirty="0">
                <a:solidFill>
                  <a:srgbClr val="0070C0"/>
                </a:solidFill>
              </a:rPr>
              <a:t>Introductie</a:t>
            </a:r>
            <a:r>
              <a:rPr lang="nl-NL" sz="2800" b="1" dirty="0">
                <a:solidFill>
                  <a:srgbClr val="0070C0"/>
                </a:solidFill>
              </a:rPr>
              <a:t> door Dhr. Patrick De Klerck, Schepen stad Blankenberge</a:t>
            </a:r>
          </a:p>
          <a:p>
            <a:endParaRPr lang="nl-NL" sz="2800" b="1" dirty="0">
              <a:solidFill>
                <a:srgbClr val="0070C0"/>
              </a:solidFill>
            </a:endParaRPr>
          </a:p>
          <a:p>
            <a:pPr marL="457200" indent="-457200">
              <a:buFontTx/>
              <a:buChar char="-"/>
            </a:pPr>
            <a:r>
              <a:rPr lang="nl-NL" sz="2800" b="1" i="1" dirty="0">
                <a:solidFill>
                  <a:schemeClr val="tx2"/>
                </a:solidFill>
                <a:effectLst>
                  <a:outerShdw blurRad="38100" dist="38100" dir="2700000" algn="tl">
                    <a:srgbClr val="000000">
                      <a:alpha val="43137"/>
                    </a:srgbClr>
                  </a:outerShdw>
                </a:effectLst>
              </a:rPr>
              <a:t>Renovatie verplichtingen &amp; EPB &amp; EPC eisen</a:t>
            </a:r>
            <a:r>
              <a:rPr lang="nl-NL" sz="2800" b="1" dirty="0">
                <a:solidFill>
                  <a:schemeClr val="tx2"/>
                </a:solidFill>
                <a:effectLst>
                  <a:outerShdw blurRad="38100" dist="38100" dir="2700000" algn="tl">
                    <a:srgbClr val="000000">
                      <a:alpha val="43137"/>
                    </a:srgbClr>
                  </a:outerShdw>
                </a:effectLst>
              </a:rPr>
              <a:t> door Dhr. Nick Verwimp Zaakvoerder NV projectbouw &amp; Dirk Van der Poten, Energynation</a:t>
            </a:r>
          </a:p>
          <a:p>
            <a:endParaRPr lang="nl-NL" sz="2800" b="1" dirty="0">
              <a:solidFill>
                <a:srgbClr val="0070C0"/>
              </a:solidFill>
            </a:endParaRPr>
          </a:p>
          <a:p>
            <a:pPr marL="457200" indent="-457200">
              <a:buFontTx/>
              <a:buChar char="-"/>
            </a:pPr>
            <a:r>
              <a:rPr lang="nl-NL" sz="2800" b="1" i="1" dirty="0">
                <a:solidFill>
                  <a:srgbClr val="0070C0"/>
                </a:solidFill>
              </a:rPr>
              <a:t>Klimaatbedrijf Blankenberge: energie in eigen handen nemen</a:t>
            </a:r>
            <a:r>
              <a:rPr lang="nl-NL" sz="2800" b="1" dirty="0">
                <a:solidFill>
                  <a:srgbClr val="0070C0"/>
                </a:solidFill>
              </a:rPr>
              <a:t> door Schepen Mitch De Geest</a:t>
            </a:r>
          </a:p>
          <a:p>
            <a:endParaRPr lang="nl-NL" sz="2800" b="1" dirty="0">
              <a:solidFill>
                <a:srgbClr val="0070C0"/>
              </a:solidFill>
            </a:endParaRPr>
          </a:p>
          <a:p>
            <a:pPr marL="457200" indent="-457200">
              <a:buFontTx/>
              <a:buChar char="-"/>
            </a:pPr>
            <a:r>
              <a:rPr lang="nl-NL" sz="2800" b="1" i="1" dirty="0">
                <a:solidFill>
                  <a:srgbClr val="0070C0"/>
                </a:solidFill>
              </a:rPr>
              <a:t>Afsluitend woord </a:t>
            </a:r>
            <a:r>
              <a:rPr lang="nl-NL" sz="2800" b="1" dirty="0">
                <a:solidFill>
                  <a:srgbClr val="0070C0"/>
                </a:solidFill>
              </a:rPr>
              <a:t>door Dhr. Garrit Hinderyckx, voorzitter Open VLD Vriendenkring </a:t>
            </a:r>
          </a:p>
          <a:p>
            <a:r>
              <a:rPr lang="nl-NL" sz="1600" b="1" dirty="0" err="1">
                <a:solidFill>
                  <a:srgbClr val="0070C0"/>
                </a:solidFill>
              </a:rPr>
              <a:t>Org</a:t>
            </a:r>
            <a:r>
              <a:rPr lang="nl-NL" sz="1600" b="1" dirty="0">
                <a:solidFill>
                  <a:srgbClr val="0070C0"/>
                </a:solidFill>
              </a:rPr>
              <a:t>: Open Vld Vriendenkring en Willemsfonds</a:t>
            </a:r>
            <a:endParaRPr lang="nl-BE" sz="1600" b="1" dirty="0">
              <a:solidFill>
                <a:srgbClr val="0070C0"/>
              </a:solidFill>
            </a:endParaRPr>
          </a:p>
        </p:txBody>
      </p:sp>
    </p:spTree>
    <p:extLst>
      <p:ext uri="{BB962C8B-B14F-4D97-AF65-F5344CB8AC3E}">
        <p14:creationId xmlns:p14="http://schemas.microsoft.com/office/powerpoint/2010/main" val="55692497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sch">
  <a:themeElements>
    <a:clrScheme name="Organisch">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sch">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sch">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435</TotalTime>
  <Words>2205</Words>
  <Application>Microsoft Office PowerPoint</Application>
  <PresentationFormat>Breedbeeld</PresentationFormat>
  <Paragraphs>242</Paragraphs>
  <Slides>33</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33</vt:i4>
      </vt:variant>
    </vt:vector>
  </HeadingPairs>
  <TitlesOfParts>
    <vt:vector size="37" baseType="lpstr">
      <vt:lpstr>Arial</vt:lpstr>
      <vt:lpstr>Calibri</vt:lpstr>
      <vt:lpstr>Garamond</vt:lpstr>
      <vt:lpstr>Organisch</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Capaciteitstarief particuliere klanten Vlaanderen</vt:lpstr>
      <vt:lpstr>Wat zijn de componenten van uw energiefactuur?</vt:lpstr>
      <vt:lpstr>Componenten van uw factuur elektriciteit &amp; gas?</vt:lpstr>
      <vt:lpstr>Op welk gedeelte van uw factuur elektriciteit heeft het capaciteitstarief betrekking?</vt:lpstr>
      <vt:lpstr>Netkosten of distributiekosten tot 1-7-2022 zonder capaciteitstarief</vt:lpstr>
      <vt:lpstr>Doel van capaciteitstarief?</vt:lpstr>
      <vt:lpstr>Is het capaciteitstarief een extra kost?</vt:lpstr>
      <vt:lpstr>Netkosten of distributiekosten na 1-7-2022 met capaciteitstarief</vt:lpstr>
      <vt:lpstr>Is het capaciteitstarief van toepassing voor elk type particuliere klant?</vt:lpstr>
      <vt:lpstr>Betalen enkel klanten met een digitale (slimme) teller het capaciteitstarief?</vt:lpstr>
      <vt:lpstr>Speelt het type aansluiting (één-driefasig) of het aansluitvermogen een rol bij de berekening van het capaciteitstarief?</vt:lpstr>
      <vt:lpstr>Hoe wordt de gemiddelde maandpiek bepaalt?</vt:lpstr>
      <vt:lpstr>Wat is kwartiervermogen?</vt:lpstr>
      <vt:lpstr>Wat indien er nog geen of meer dan 12 gemiddelde maandpieken beschikbaar zijn?</vt:lpstr>
      <vt:lpstr>Mijn maandpiek? Is dat de som van de vermogens van alle toestellen die ik samen aanzet?</vt:lpstr>
      <vt:lpstr>Ik heb een digitale meter.  Hoe krijg ik inzicht in mijn (maand)pieken?</vt:lpstr>
      <vt:lpstr>Klanten met zonnepanelen?</vt:lpstr>
      <vt:lpstr>Mag ik toestellen nog samen aanzetten?</vt:lpstr>
      <vt:lpstr>Welke verbruikers hebben het meeste impact?</vt:lpstr>
      <vt:lpstr>Voorbeelden</vt:lpstr>
      <vt:lpstr>Conclusie </vt:lpstr>
      <vt:lpstr>Extra informatie?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Capaciteitstarief particuliere klanten Vlaanderen</dc:title>
  <dc:creator>Dirk Van der Poten</dc:creator>
  <cp:lastModifiedBy>De Klerck Patrick</cp:lastModifiedBy>
  <cp:revision>10</cp:revision>
  <dcterms:created xsi:type="dcterms:W3CDTF">2022-05-13T19:08:43Z</dcterms:created>
  <dcterms:modified xsi:type="dcterms:W3CDTF">2023-12-08T15:16:28Z</dcterms:modified>
</cp:coreProperties>
</file>