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8" r:id="rId3"/>
    <p:sldId id="1866" r:id="rId4"/>
    <p:sldId id="1876" r:id="rId5"/>
    <p:sldId id="264" r:id="rId6"/>
    <p:sldId id="1864" r:id="rId7"/>
    <p:sldId id="268" r:id="rId8"/>
    <p:sldId id="1860" r:id="rId9"/>
    <p:sldId id="262" r:id="rId10"/>
    <p:sldId id="257" r:id="rId11"/>
    <p:sldId id="277" r:id="rId12"/>
    <p:sldId id="1869" r:id="rId13"/>
    <p:sldId id="1861" r:id="rId14"/>
    <p:sldId id="1871" r:id="rId15"/>
    <p:sldId id="1870" r:id="rId16"/>
    <p:sldId id="1862" r:id="rId17"/>
    <p:sldId id="1863" r:id="rId18"/>
    <p:sldId id="1874" r:id="rId19"/>
    <p:sldId id="263" r:id="rId20"/>
    <p:sldId id="1883" r:id="rId21"/>
    <p:sldId id="1884" r:id="rId22"/>
    <p:sldId id="1881" r:id="rId23"/>
    <p:sldId id="1882" r:id="rId24"/>
    <p:sldId id="1886" r:id="rId25"/>
    <p:sldId id="1877" r:id="rId26"/>
    <p:sldId id="1859" r:id="rId27"/>
    <p:sldId id="1858" r:id="rId28"/>
    <p:sldId id="1878" r:id="rId29"/>
    <p:sldId id="271" r:id="rId30"/>
    <p:sldId id="1872" r:id="rId31"/>
    <p:sldId id="270" r:id="rId32"/>
    <p:sldId id="1868" r:id="rId33"/>
    <p:sldId id="282" r:id="rId34"/>
    <p:sldId id="1851" r:id="rId35"/>
    <p:sldId id="1852" r:id="rId36"/>
    <p:sldId id="1853"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163" d="100"/>
          <a:sy n="163" d="100"/>
        </p:scale>
        <p:origin x="246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396A40F0-9C3E-4986-823C-6BD6940BE345}" type="datetimeFigureOut">
              <a:rPr lang="nl-BE" smtClean="0"/>
              <a:t>12/12/2023</a:t>
            </a:fld>
            <a:endParaRPr lang="nl-BE"/>
          </a:p>
        </p:txBody>
      </p:sp>
      <p:sp>
        <p:nvSpPr>
          <p:cNvPr id="4" name="Tijdelijke aanduiding voor dia-afbeelding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nl-BE"/>
          </a:p>
        </p:txBody>
      </p:sp>
      <p:sp>
        <p:nvSpPr>
          <p:cNvPr id="5" name="Tijdelijke aanduiding voor notities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B7019002-92D2-4765-B287-826B1B6C3B82}" type="slidenum">
              <a:rPr lang="nl-BE" smtClean="0"/>
              <a:t>‹nr.›</a:t>
            </a:fld>
            <a:endParaRPr lang="nl-BE"/>
          </a:p>
        </p:txBody>
      </p:sp>
    </p:spTree>
    <p:extLst>
      <p:ext uri="{BB962C8B-B14F-4D97-AF65-F5344CB8AC3E}">
        <p14:creationId xmlns:p14="http://schemas.microsoft.com/office/powerpoint/2010/main" val="339823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a:xfrm>
            <a:off x="2692397" y="5037663"/>
            <a:ext cx="5214635" cy="279400"/>
          </a:xfrm>
        </p:spPr>
        <p:txBody>
          <a:bodyPr/>
          <a:lstStyle/>
          <a:p>
            <a:endParaRPr lang="nl-BE"/>
          </a:p>
        </p:txBody>
      </p:sp>
      <p:sp>
        <p:nvSpPr>
          <p:cNvPr id="6" name="Slide Number Placeholder 5"/>
          <p:cNvSpPr>
            <a:spLocks noGrp="1"/>
          </p:cNvSpPr>
          <p:nvPr>
            <p:ph type="sldNum" sz="quarter" idx="12"/>
          </p:nvPr>
        </p:nvSpPr>
        <p:spPr>
          <a:xfrm>
            <a:off x="8956900" y="5037663"/>
            <a:ext cx="551167" cy="279400"/>
          </a:xfrm>
        </p:spPr>
        <p:txBody>
          <a:bodyPr/>
          <a:lstStyle/>
          <a:p>
            <a:fld id="{1DD0A2D7-0DCE-49DA-B3E8-EBBB5DCC4CB0}" type="slidenum">
              <a:rPr lang="nl-BE" smtClean="0"/>
              <a:t>‹nr.›</a:t>
            </a:fld>
            <a:endParaRPr lang="nl-B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46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8C2968A-6757-4C06-9639-473309390D9C}" type="datetimeFigureOut">
              <a:rPr lang="nl-BE" smtClean="0"/>
              <a:t>12/12/2023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231411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48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57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234781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041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49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05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34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144055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8C2968A-6757-4C06-9639-473309390D9C}" type="datetimeFigureOut">
              <a:rPr lang="nl-BE" smtClean="0"/>
              <a:t>12/12/2023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DD0A2D7-0DCE-49DA-B3E8-EBBB5DCC4CB0}" type="slidenum">
              <a:rPr lang="nl-BE" smtClean="0"/>
              <a:t>‹nr.›</a:t>
            </a:fld>
            <a:endParaRPr lang="nl-B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14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8C2968A-6757-4C06-9639-473309390D9C}" type="datetimeFigureOut">
              <a:rPr lang="nl-BE" smtClean="0"/>
              <a:t>12/12/2023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326901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8C2968A-6757-4C06-9639-473309390D9C}" type="datetimeFigureOut">
              <a:rPr lang="nl-BE" smtClean="0"/>
              <a:t>12/12/2023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1DD0A2D7-0DCE-49DA-B3E8-EBBB5DCC4CB0}" type="slidenum">
              <a:rPr lang="nl-BE" smtClean="0"/>
              <a:t>‹nr.›</a:t>
            </a:fld>
            <a:endParaRPr lang="nl-B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67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C2968A-6757-4C06-9639-473309390D9C}" type="datetimeFigureOut">
              <a:rPr lang="nl-BE" smtClean="0"/>
              <a:t>12/12/2023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DD0A2D7-0DCE-49DA-B3E8-EBBB5DCC4CB0}" type="slidenum">
              <a:rPr lang="nl-BE" smtClean="0"/>
              <a:t>‹nr.›</a:t>
            </a:fld>
            <a:endParaRPr lang="nl-B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6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2968A-6757-4C06-9639-473309390D9C}" type="datetimeFigureOut">
              <a:rPr lang="nl-BE" smtClean="0"/>
              <a:t>12/12/2023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10674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8C2968A-6757-4C06-9639-473309390D9C}" type="datetimeFigureOut">
              <a:rPr lang="nl-BE" smtClean="0"/>
              <a:t>12/12/2023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73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8C2968A-6757-4C06-9639-473309390D9C}" type="datetimeFigureOut">
              <a:rPr lang="nl-BE" smtClean="0"/>
              <a:t>12/12/2023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DD0A2D7-0DCE-49DA-B3E8-EBBB5DCC4CB0}" type="slidenum">
              <a:rPr lang="nl-BE" smtClean="0"/>
              <a:t>‹nr.›</a:t>
            </a:fld>
            <a:endParaRPr lang="nl-BE"/>
          </a:p>
        </p:txBody>
      </p:sp>
    </p:spTree>
    <p:extLst>
      <p:ext uri="{BB962C8B-B14F-4D97-AF65-F5344CB8AC3E}">
        <p14:creationId xmlns:p14="http://schemas.microsoft.com/office/powerpoint/2010/main" val="325303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2968A-6757-4C06-9639-473309390D9C}" type="datetimeFigureOut">
              <a:rPr lang="nl-BE" smtClean="0"/>
              <a:t>12/12/2023</a:t>
            </a:fld>
            <a:endParaRPr lang="nl-B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B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D0A2D7-0DCE-49DA-B3E8-EBBB5DCC4CB0}" type="slidenum">
              <a:rPr lang="nl-BE" smtClean="0"/>
              <a:t>‹nr.›</a:t>
            </a:fld>
            <a:endParaRPr lang="nl-BE"/>
          </a:p>
        </p:txBody>
      </p:sp>
    </p:spTree>
    <p:extLst>
      <p:ext uri="{BB962C8B-B14F-4D97-AF65-F5344CB8AC3E}">
        <p14:creationId xmlns:p14="http://schemas.microsoft.com/office/powerpoint/2010/main" val="484185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vlaanderen.be/image/upload/v1672847407/VEKA_-_omzendbrief_over_fusie-opslorping-overdracht_zyhftd.pdf" TargetMode="External"/><Relationship Id="rId2" Type="http://schemas.openxmlformats.org/officeDocument/2006/relationships/hyperlink" Target="https://codex.vlaanderen.be/Zoeken/Document.aspx?DID=1019755&amp;param=inhoud&amp;AID=1130040"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assets.vlaanderen.be/image/upload/v1672847407/VEKA_-_omzendbrief_over_fusie-opslorping-overdracht_zyhftd.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vlaanderen.be/epc-pedia" TargetMode="External"/><Relationship Id="rId2" Type="http://schemas.openxmlformats.org/officeDocument/2006/relationships/hyperlink" Target="https://www.vlaanderen.be/epc-pedia" TargetMode="External"/><Relationship Id="rId1" Type="http://schemas.openxmlformats.org/officeDocument/2006/relationships/slideLayout" Target="../slideLayouts/slideLayout2.xml"/><Relationship Id="rId5" Type="http://schemas.openxmlformats.org/officeDocument/2006/relationships/hyperlink" Target="https://www.vlaanderen.be/veka/beleid/vlaamse-langetermijnrenovatiestrategie-voor-gebouwen-2050" TargetMode="External"/><Relationship Id="rId4" Type="http://schemas.openxmlformats.org/officeDocument/2006/relationships/hyperlink" Target="http://www.vlaanderen.be/epb-pedi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fif"/><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A807-A208-CA88-7753-8F62597AAEAA}"/>
              </a:ext>
            </a:extLst>
          </p:cNvPr>
          <p:cNvSpPr>
            <a:spLocks noGrp="1"/>
          </p:cNvSpPr>
          <p:nvPr>
            <p:ph type="ctrTitle"/>
          </p:nvPr>
        </p:nvSpPr>
        <p:spPr>
          <a:xfrm>
            <a:off x="-142043" y="2661238"/>
            <a:ext cx="12570781" cy="1515533"/>
          </a:xfrm>
        </p:spPr>
        <p:txBody>
          <a:bodyPr anchor="ctr">
            <a:noAutofit/>
          </a:bodyPr>
          <a:lstStyle/>
          <a:p>
            <a:r>
              <a:rPr lang="nl-NL" sz="4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Inleiding </a:t>
            </a:r>
            <a:br>
              <a:rPr lang="nl-NL" sz="4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4000" b="1" i="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(Schepen Patrick De Klerck)</a:t>
            </a:r>
            <a:br>
              <a:rPr lang="nl-NL" sz="4000" b="1" i="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6600" b="1" i="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Renovatieverplichting </a:t>
            </a:r>
            <a:b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woongebouwen</a:t>
            </a:r>
            <a:b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4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(Dhr. Dirk Van der Poten) </a:t>
            </a:r>
            <a:br>
              <a:rPr lang="nl-NL" sz="4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nl-NL" sz="4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Vraagstelling  </a:t>
            </a:r>
            <a:b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Slotwoord </a:t>
            </a:r>
            <a:br>
              <a:rPr lang="nl-NL"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4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(Schepen Mitch De Geest)</a:t>
            </a:r>
            <a:endParaRPr lang="nl-BE" sz="4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56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5B932-C4BD-D2D2-439E-96913550B63F}"/>
              </a:ext>
            </a:extLst>
          </p:cNvPr>
          <p:cNvSpPr>
            <a:spLocks noGrp="1"/>
          </p:cNvSpPr>
          <p:nvPr>
            <p:ph type="title"/>
          </p:nvPr>
        </p:nvSpPr>
        <p:spPr/>
        <p:txBody>
          <a:bodyPr>
            <a:normAutofit/>
          </a:bodyPr>
          <a:lstStyle/>
          <a:p>
            <a:pPr algn="ctr"/>
            <a:r>
              <a:rPr lang="nl-BE" sz="3600" b="1" i="1" dirty="0">
                <a:latin typeface="Calibri" panose="020F0502020204030204" pitchFamily="34" charset="0"/>
                <a:cs typeface="Calibri" panose="020F0502020204030204" pitchFamily="34" charset="0"/>
              </a:rPr>
              <a:t>U krijgt in de toekomst toegang tot nog meer informatie</a:t>
            </a:r>
          </a:p>
        </p:txBody>
      </p:sp>
      <p:sp>
        <p:nvSpPr>
          <p:cNvPr id="3" name="Tijdelijke aanduiding voor inhoud 2">
            <a:extLst>
              <a:ext uri="{FF2B5EF4-FFF2-40B4-BE49-F238E27FC236}">
                <a16:creationId xmlns:a16="http://schemas.microsoft.com/office/drawing/2014/main" id="{8F6D9313-35AA-D9F8-0268-0E8CA84C6B61}"/>
              </a:ext>
            </a:extLst>
          </p:cNvPr>
          <p:cNvSpPr>
            <a:spLocks noGrp="1"/>
          </p:cNvSpPr>
          <p:nvPr>
            <p:ph idx="1"/>
          </p:nvPr>
        </p:nvSpPr>
        <p:spPr/>
        <p:txBody>
          <a:bodyPr>
            <a:normAutofit fontScale="62500" lnSpcReduction="20000"/>
          </a:bodyPr>
          <a:lstStyle/>
          <a:p>
            <a:pPr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informatie over het overstromingskans van uw gebouw of perceel</a:t>
            </a:r>
          </a:p>
          <a:p>
            <a:pPr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meer informatie over de watervoorziening, riolering van uw woning/perceel en de omliggende grachten en waterlopen</a:t>
            </a:r>
          </a:p>
          <a:p>
            <a:pPr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een overzicht van uw klassieke en digitale meter(s) voor gas en/of elektriciteit (EAN) en informatie over uw energieverbruik</a:t>
            </a:r>
          </a:p>
          <a:p>
            <a:pPr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een overzicht van de zonnepanelen die aangemeld zijn bij </a:t>
            </a:r>
            <a:r>
              <a:rPr lang="nl-BE" b="0" i="0" dirty="0" err="1">
                <a:solidFill>
                  <a:schemeClr val="tx1"/>
                </a:solidFill>
                <a:effectLst/>
                <a:latin typeface="Calibri" panose="020F0502020204030204" pitchFamily="34" charset="0"/>
                <a:cs typeface="Calibri" panose="020F0502020204030204" pitchFamily="34" charset="0"/>
              </a:rPr>
              <a:t>Fluvius</a:t>
            </a:r>
            <a:endParaRPr lang="nl-BE" b="0" i="0" dirty="0">
              <a:solidFill>
                <a:schemeClr val="tx1"/>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meer details over uw (hoofd)verwarming en hoe u kunt overschakelen naar een meer duurzame verwarming</a:t>
            </a:r>
          </a:p>
          <a:p>
            <a:pPr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nog meer attesten</a:t>
            </a:r>
          </a:p>
          <a:p>
            <a:pPr marL="742950" lvl="1" indent="-285750"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het asbestattest</a:t>
            </a:r>
          </a:p>
          <a:p>
            <a:pPr marL="742950" lvl="1" indent="-285750" algn="l">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de gaskeuring overzicht van de verleende omgevingsvergunningen</a:t>
            </a:r>
          </a:p>
          <a:p>
            <a:pPr lvl="1">
              <a:buFont typeface="Arial" panose="020B0604020202020204" pitchFamily="34" charset="0"/>
              <a:buChar char="•"/>
            </a:pPr>
            <a:r>
              <a:rPr lang="nl-BE" b="0" i="0" dirty="0">
                <a:solidFill>
                  <a:schemeClr val="tx1"/>
                </a:solidFill>
                <a:effectLst/>
                <a:latin typeface="Calibri" panose="020F0502020204030204" pitchFamily="34" charset="0"/>
                <a:cs typeface="Calibri" panose="020F0502020204030204" pitchFamily="34" charset="0"/>
              </a:rPr>
              <a:t>periodieke keuringen van de installatie voor centrale verwarming </a:t>
            </a:r>
            <a:r>
              <a:rPr lang="nl-BE" i="1" dirty="0">
                <a:solidFill>
                  <a:schemeClr val="tx1"/>
                </a:solidFill>
                <a:latin typeface="Calibri" panose="020F0502020204030204" pitchFamily="34" charset="0"/>
                <a:cs typeface="Calibri" panose="020F0502020204030204" pitchFamily="34" charset="0"/>
              </a:rPr>
              <a:t>(door de installateur verplicht door te sturen naar uw woningpas)</a:t>
            </a:r>
          </a:p>
          <a:p>
            <a:pPr marL="457200" lvl="1" indent="0" algn="l">
              <a:buNone/>
            </a:pPr>
            <a:endParaRPr lang="nl-BE" b="0"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100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185335" y="723939"/>
            <a:ext cx="9601196" cy="1303867"/>
          </a:xfrm>
        </p:spPr>
        <p:txBody>
          <a:bodyPr>
            <a:normAutofit/>
          </a:bodyPr>
          <a:lstStyle/>
          <a:p>
            <a:pPr algn="ctr"/>
            <a:r>
              <a:rPr lang="nl-BE" sz="3600" b="1" i="1" dirty="0">
                <a:latin typeface="Calibri" panose="020F0502020204030204" pitchFamily="34" charset="0"/>
                <a:cs typeface="Calibri" panose="020F0502020204030204" pitchFamily="34" charset="0"/>
              </a:rPr>
              <a:t>Kunt u zelf uw woningdata beheren? </a:t>
            </a:r>
            <a:br>
              <a:rPr lang="nl-BE" sz="3600" b="1" i="1" dirty="0">
                <a:latin typeface="Calibri" panose="020F0502020204030204" pitchFamily="34" charset="0"/>
                <a:cs typeface="Calibri" panose="020F0502020204030204" pitchFamily="34" charset="0"/>
              </a:rPr>
            </a:br>
            <a:r>
              <a:rPr lang="nl-BE" sz="3600" b="1" i="1" dirty="0">
                <a:latin typeface="Calibri" panose="020F0502020204030204" pitchFamily="34" charset="0"/>
                <a:cs typeface="Calibri" panose="020F0502020204030204" pitchFamily="34" charset="0"/>
              </a:rPr>
              <a:t>Ja u kunt zelf</a:t>
            </a:r>
          </a:p>
        </p:txBody>
      </p:sp>
      <p:sp>
        <p:nvSpPr>
          <p:cNvPr id="3" name="Tijdelijke aanduiding voor inhoud 2">
            <a:extLst>
              <a:ext uri="{FF2B5EF4-FFF2-40B4-BE49-F238E27FC236}">
                <a16:creationId xmlns:a16="http://schemas.microsoft.com/office/drawing/2014/main" id="{42328866-D515-FC15-5F59-A2C6C51A1E7B}"/>
              </a:ext>
            </a:extLst>
          </p:cNvPr>
          <p:cNvSpPr>
            <a:spLocks noGrp="1"/>
          </p:cNvSpPr>
          <p:nvPr>
            <p:ph idx="1"/>
          </p:nvPr>
        </p:nvSpPr>
        <p:spPr>
          <a:xfrm>
            <a:off x="838200" y="2551457"/>
            <a:ext cx="10515600" cy="5108576"/>
          </a:xfrm>
        </p:spPr>
        <p:txBody>
          <a:bodyPr/>
          <a:lstStyle/>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vrijblijvend andere personen, bijvoorbeeld uw architect, een bank of toekomstige kopers toestemming geven om uw woningpas te bekijken</a:t>
            </a:r>
          </a:p>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uw woningpas (publiek) delen via Mijn Burgerprofiel</a:t>
            </a:r>
          </a:p>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uitgevoerde renovatiewerken aan een tijdslijn in uw woningpas toevoegen</a:t>
            </a:r>
          </a:p>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niet-digitale attesten, plannen en overige documenten als eigenaar toevoegen in een digitale kluis</a:t>
            </a:r>
          </a:p>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de kwaliteit van uw woning testen (veiligheid, dak …)</a:t>
            </a:r>
          </a:p>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een indicatieve energiescore voor uw woning berekenen</a:t>
            </a:r>
          </a:p>
          <a:p>
            <a:pPr algn="l">
              <a:buFont typeface="Arial" panose="020B0604020202020204" pitchFamily="34" charset="0"/>
              <a:buChar char="•"/>
            </a:pPr>
            <a:r>
              <a:rPr lang="nl-BE" sz="1800" i="1" dirty="0">
                <a:solidFill>
                  <a:schemeClr val="tx1"/>
                </a:solidFill>
                <a:latin typeface="Calibri" panose="020F0502020204030204" pitchFamily="34" charset="0"/>
                <a:cs typeface="Calibri" panose="020F0502020204030204" pitchFamily="34" charset="0"/>
              </a:rPr>
              <a:t>Bij verkoop zal uw woningpas worden over gedragen aan de nieuwe eigenaar</a:t>
            </a:r>
            <a:endParaRPr lang="nl-BE" sz="1800" b="0" i="1" dirty="0">
              <a:solidFill>
                <a:schemeClr val="tx1"/>
              </a:solidFill>
              <a:effectLst/>
              <a:latin typeface="Calibri" panose="020F0502020204030204" pitchFamily="34" charset="0"/>
              <a:cs typeface="Calibri" panose="020F0502020204030204" pitchFamily="34" charset="0"/>
            </a:endParaRPr>
          </a:p>
          <a:p>
            <a:endParaRPr lang="nl-BE" b="1" dirty="0">
              <a:solidFill>
                <a:srgbClr val="2C2D2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06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7A38B-F28E-E039-69F2-DEAEAAACEC44}"/>
              </a:ext>
            </a:extLst>
          </p:cNvPr>
          <p:cNvSpPr>
            <a:spLocks noGrp="1"/>
          </p:cNvSpPr>
          <p:nvPr>
            <p:ph type="ctrTitle"/>
          </p:nvPr>
        </p:nvSpPr>
        <p:spPr/>
        <p:txBody>
          <a:bodyPr/>
          <a:lstStyle/>
          <a:p>
            <a:r>
              <a:rPr lang="nl-BE" sz="8000" b="1" i="1" dirty="0">
                <a:latin typeface="Calibri" panose="020F0502020204030204" pitchFamily="34" charset="0"/>
                <a:cs typeface="Calibri" panose="020F0502020204030204" pitchFamily="34" charset="0"/>
              </a:rPr>
              <a:t>Enkele cijfers</a:t>
            </a:r>
          </a:p>
        </p:txBody>
      </p:sp>
    </p:spTree>
    <p:extLst>
      <p:ext uri="{BB962C8B-B14F-4D97-AF65-F5344CB8AC3E}">
        <p14:creationId xmlns:p14="http://schemas.microsoft.com/office/powerpoint/2010/main" val="36572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185335" y="723939"/>
            <a:ext cx="9601196" cy="1303867"/>
          </a:xfrm>
        </p:spPr>
        <p:txBody>
          <a:bodyPr>
            <a:normAutofit/>
          </a:bodyPr>
          <a:lstStyle/>
          <a:p>
            <a:pPr algn="ctr"/>
            <a:r>
              <a:rPr lang="nl-BE" sz="3600" b="1" i="1" dirty="0">
                <a:latin typeface="Calibri" panose="020F0502020204030204" pitchFamily="34" charset="0"/>
                <a:cs typeface="Calibri" panose="020F0502020204030204" pitchFamily="34" charset="0"/>
              </a:rPr>
              <a:t>Opdeling Vlaamse woongebouwen naar typologie</a:t>
            </a:r>
          </a:p>
        </p:txBody>
      </p:sp>
      <p:sp>
        <p:nvSpPr>
          <p:cNvPr id="3" name="Tijdelijke aanduiding voor inhoud 2">
            <a:extLst>
              <a:ext uri="{FF2B5EF4-FFF2-40B4-BE49-F238E27FC236}">
                <a16:creationId xmlns:a16="http://schemas.microsoft.com/office/drawing/2014/main" id="{42328866-D515-FC15-5F59-A2C6C51A1E7B}"/>
              </a:ext>
            </a:extLst>
          </p:cNvPr>
          <p:cNvSpPr>
            <a:spLocks noGrp="1"/>
          </p:cNvSpPr>
          <p:nvPr>
            <p:ph idx="1"/>
          </p:nvPr>
        </p:nvSpPr>
        <p:spPr>
          <a:xfrm>
            <a:off x="1185336" y="2444895"/>
            <a:ext cx="1657510" cy="1400274"/>
          </a:xfrm>
        </p:spPr>
        <p:txBody>
          <a:bodyPr>
            <a:normAutofit/>
          </a:bodyPr>
          <a:lstStyle/>
          <a:p>
            <a:pPr marL="0" indent="0" algn="ctr">
              <a:buNone/>
            </a:pPr>
            <a:r>
              <a:rPr lang="nl-BE" b="1" dirty="0">
                <a:solidFill>
                  <a:schemeClr val="tx1"/>
                </a:solidFill>
                <a:latin typeface="Calibri" panose="020F0502020204030204" pitchFamily="34" charset="0"/>
                <a:cs typeface="Calibri" panose="020F0502020204030204" pitchFamily="34" charset="0"/>
              </a:rPr>
              <a:t>Open</a:t>
            </a:r>
            <a:r>
              <a:rPr lang="nl-BE" dirty="0">
                <a:solidFill>
                  <a:schemeClr val="tx1"/>
                </a:solidFill>
                <a:latin typeface="Calibri" panose="020F0502020204030204" pitchFamily="34" charset="0"/>
                <a:cs typeface="Calibri" panose="020F0502020204030204" pitchFamily="34" charset="0"/>
              </a:rPr>
              <a:t> </a:t>
            </a:r>
          </a:p>
          <a:p>
            <a:pPr marL="0" indent="0" algn="ctr">
              <a:buNone/>
            </a:pPr>
            <a:r>
              <a:rPr lang="nl-BE" sz="2000" dirty="0">
                <a:solidFill>
                  <a:schemeClr val="tx1"/>
                </a:solidFill>
                <a:latin typeface="Calibri" panose="020F0502020204030204" pitchFamily="34" charset="0"/>
                <a:cs typeface="Calibri" panose="020F0502020204030204" pitchFamily="34" charset="0"/>
              </a:rPr>
              <a:t>898.501</a:t>
            </a:r>
          </a:p>
          <a:p>
            <a:pPr marL="0" indent="0" algn="ctr">
              <a:buNone/>
            </a:pPr>
            <a:r>
              <a:rPr lang="nl-BE" sz="2000" dirty="0">
                <a:solidFill>
                  <a:schemeClr val="tx1"/>
                </a:solidFill>
                <a:latin typeface="Calibri" panose="020F0502020204030204" pitchFamily="34" charset="0"/>
                <a:cs typeface="Calibri" panose="020F0502020204030204" pitchFamily="34" charset="0"/>
              </a:rPr>
              <a:t>= 30%</a:t>
            </a:r>
            <a:endParaRPr lang="nl-BE" sz="1600" dirty="0">
              <a:solidFill>
                <a:srgbClr val="2C2D2D"/>
              </a:solidFill>
              <a:latin typeface="Calibri" panose="020F0502020204030204" pitchFamily="34" charset="0"/>
              <a:cs typeface="Calibri" panose="020F0502020204030204" pitchFamily="34" charset="0"/>
            </a:endParaRPr>
          </a:p>
        </p:txBody>
      </p:sp>
      <p:sp>
        <p:nvSpPr>
          <p:cNvPr id="6" name="Tijdelijke aanduiding voor inhoud 2">
            <a:extLst>
              <a:ext uri="{FF2B5EF4-FFF2-40B4-BE49-F238E27FC236}">
                <a16:creationId xmlns:a16="http://schemas.microsoft.com/office/drawing/2014/main" id="{CB003B66-6A71-65A4-AF30-59B5847B3748}"/>
              </a:ext>
            </a:extLst>
          </p:cNvPr>
          <p:cNvSpPr txBox="1">
            <a:spLocks/>
          </p:cNvSpPr>
          <p:nvPr/>
        </p:nvSpPr>
        <p:spPr>
          <a:xfrm>
            <a:off x="2974409" y="2524025"/>
            <a:ext cx="1855499" cy="124201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nl-BE" sz="2600" b="1" dirty="0">
                <a:solidFill>
                  <a:schemeClr val="tx1"/>
                </a:solidFill>
                <a:latin typeface="Calibri" panose="020F0502020204030204" pitchFamily="34" charset="0"/>
                <a:cs typeface="Calibri" panose="020F0502020204030204" pitchFamily="34" charset="0"/>
              </a:rPr>
              <a:t>Halfopen</a:t>
            </a:r>
            <a:r>
              <a:rPr lang="nl-BE" sz="1800" dirty="0">
                <a:solidFill>
                  <a:schemeClr val="tx1"/>
                </a:solidFill>
                <a:latin typeface="Calibri" panose="020F0502020204030204" pitchFamily="34" charset="0"/>
                <a:cs typeface="Calibri" panose="020F0502020204030204" pitchFamily="34" charset="0"/>
              </a:rPr>
              <a:t> </a:t>
            </a:r>
          </a:p>
          <a:p>
            <a:pPr marL="0" indent="0" algn="ctr">
              <a:buNone/>
            </a:pPr>
            <a:r>
              <a:rPr lang="nl-BE" sz="2000" dirty="0">
                <a:solidFill>
                  <a:schemeClr val="tx1"/>
                </a:solidFill>
                <a:latin typeface="Calibri" panose="020F0502020204030204" pitchFamily="34" charset="0"/>
                <a:cs typeface="Calibri" panose="020F0502020204030204" pitchFamily="34" charset="0"/>
              </a:rPr>
              <a:t>587.359</a:t>
            </a:r>
          </a:p>
          <a:p>
            <a:pPr marL="0" indent="0" algn="ctr">
              <a:buNone/>
            </a:pPr>
            <a:r>
              <a:rPr lang="nl-BE" sz="2000" dirty="0">
                <a:solidFill>
                  <a:schemeClr val="tx1"/>
                </a:solidFill>
                <a:latin typeface="Calibri" panose="020F0502020204030204" pitchFamily="34" charset="0"/>
                <a:cs typeface="Calibri" panose="020F0502020204030204" pitchFamily="34" charset="0"/>
              </a:rPr>
              <a:t>= 20%</a:t>
            </a:r>
            <a:endParaRPr lang="nl-BE" sz="1600" dirty="0">
              <a:solidFill>
                <a:srgbClr val="2C2D2D"/>
              </a:solidFill>
              <a:latin typeface="Calibri" panose="020F0502020204030204" pitchFamily="34" charset="0"/>
              <a:cs typeface="Calibri" panose="020F0502020204030204" pitchFamily="34" charset="0"/>
            </a:endParaRPr>
          </a:p>
        </p:txBody>
      </p:sp>
      <p:sp>
        <p:nvSpPr>
          <p:cNvPr id="7" name="Tijdelijke aanduiding voor inhoud 2">
            <a:extLst>
              <a:ext uri="{FF2B5EF4-FFF2-40B4-BE49-F238E27FC236}">
                <a16:creationId xmlns:a16="http://schemas.microsoft.com/office/drawing/2014/main" id="{19EFF6A0-B6D0-541D-A94F-167781639DF2}"/>
              </a:ext>
            </a:extLst>
          </p:cNvPr>
          <p:cNvSpPr txBox="1">
            <a:spLocks/>
          </p:cNvSpPr>
          <p:nvPr/>
        </p:nvSpPr>
        <p:spPr>
          <a:xfrm>
            <a:off x="5232075" y="2529887"/>
            <a:ext cx="1727849" cy="124201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nl-BE" sz="2600" b="1" dirty="0">
                <a:solidFill>
                  <a:schemeClr val="tx1"/>
                </a:solidFill>
                <a:latin typeface="Calibri" panose="020F0502020204030204" pitchFamily="34" charset="0"/>
                <a:cs typeface="Calibri" panose="020F0502020204030204" pitchFamily="34" charset="0"/>
              </a:rPr>
              <a:t>Gesloten</a:t>
            </a:r>
            <a:r>
              <a:rPr lang="nl-BE" sz="1800" dirty="0">
                <a:solidFill>
                  <a:schemeClr val="tx1"/>
                </a:solidFill>
                <a:latin typeface="Calibri" panose="020F0502020204030204" pitchFamily="34" charset="0"/>
                <a:cs typeface="Calibri" panose="020F0502020204030204" pitchFamily="34" charset="0"/>
              </a:rPr>
              <a:t> </a:t>
            </a:r>
          </a:p>
          <a:p>
            <a:pPr marL="0" indent="0" algn="ctr">
              <a:buNone/>
            </a:pPr>
            <a:r>
              <a:rPr lang="nl-BE" sz="2000" dirty="0">
                <a:solidFill>
                  <a:schemeClr val="tx1"/>
                </a:solidFill>
                <a:latin typeface="Calibri" panose="020F0502020204030204" pitchFamily="34" charset="0"/>
                <a:cs typeface="Calibri" panose="020F0502020204030204" pitchFamily="34" charset="0"/>
              </a:rPr>
              <a:t>652.055</a:t>
            </a:r>
          </a:p>
          <a:p>
            <a:pPr marL="0" indent="0" algn="ctr">
              <a:buNone/>
            </a:pPr>
            <a:r>
              <a:rPr lang="nl-BE" sz="2000" dirty="0">
                <a:solidFill>
                  <a:schemeClr val="tx1"/>
                </a:solidFill>
                <a:latin typeface="Calibri" panose="020F0502020204030204" pitchFamily="34" charset="0"/>
                <a:cs typeface="Calibri" panose="020F0502020204030204" pitchFamily="34" charset="0"/>
              </a:rPr>
              <a:t>= 22%</a:t>
            </a:r>
            <a:endParaRPr lang="nl-BE" sz="1600" dirty="0">
              <a:solidFill>
                <a:srgbClr val="2C2D2D"/>
              </a:solidFill>
              <a:latin typeface="Calibri" panose="020F0502020204030204" pitchFamily="34" charset="0"/>
              <a:cs typeface="Calibri" panose="020F0502020204030204" pitchFamily="34" charset="0"/>
            </a:endParaRPr>
          </a:p>
        </p:txBody>
      </p:sp>
      <p:sp>
        <p:nvSpPr>
          <p:cNvPr id="8" name="Tijdelijke aanduiding voor inhoud 2">
            <a:extLst>
              <a:ext uri="{FF2B5EF4-FFF2-40B4-BE49-F238E27FC236}">
                <a16:creationId xmlns:a16="http://schemas.microsoft.com/office/drawing/2014/main" id="{53D56C55-E335-A8BA-DC19-C4864132FCCD}"/>
              </a:ext>
            </a:extLst>
          </p:cNvPr>
          <p:cNvSpPr txBox="1">
            <a:spLocks/>
          </p:cNvSpPr>
          <p:nvPr/>
        </p:nvSpPr>
        <p:spPr>
          <a:xfrm>
            <a:off x="7852187" y="2524025"/>
            <a:ext cx="2591772" cy="124201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nl-BE" sz="2600" b="1" dirty="0">
                <a:solidFill>
                  <a:schemeClr val="tx1"/>
                </a:solidFill>
                <a:latin typeface="Calibri" panose="020F0502020204030204" pitchFamily="34" charset="0"/>
                <a:cs typeface="Calibri" panose="020F0502020204030204" pitchFamily="34" charset="0"/>
              </a:rPr>
              <a:t>Appartementen</a:t>
            </a:r>
            <a:r>
              <a:rPr lang="nl-BE" sz="1800" dirty="0">
                <a:solidFill>
                  <a:schemeClr val="tx1"/>
                </a:solidFill>
                <a:latin typeface="Calibri" panose="020F0502020204030204" pitchFamily="34" charset="0"/>
                <a:cs typeface="Calibri" panose="020F0502020204030204" pitchFamily="34" charset="0"/>
              </a:rPr>
              <a:t> </a:t>
            </a:r>
          </a:p>
          <a:p>
            <a:pPr marL="0" indent="0" algn="ctr">
              <a:buNone/>
            </a:pPr>
            <a:r>
              <a:rPr lang="nl-BE" sz="2000" dirty="0">
                <a:solidFill>
                  <a:schemeClr val="tx1"/>
                </a:solidFill>
                <a:latin typeface="Calibri" panose="020F0502020204030204" pitchFamily="34" charset="0"/>
                <a:cs typeface="Calibri" panose="020F0502020204030204" pitchFamily="34" charset="0"/>
              </a:rPr>
              <a:t>848.992</a:t>
            </a:r>
          </a:p>
          <a:p>
            <a:pPr marL="0" indent="0" algn="ctr">
              <a:buNone/>
            </a:pPr>
            <a:r>
              <a:rPr lang="nl-BE" sz="2000" dirty="0">
                <a:solidFill>
                  <a:schemeClr val="tx1"/>
                </a:solidFill>
                <a:latin typeface="Calibri" panose="020F0502020204030204" pitchFamily="34" charset="0"/>
                <a:cs typeface="Calibri" panose="020F0502020204030204" pitchFamily="34" charset="0"/>
              </a:rPr>
              <a:t>= 28%</a:t>
            </a:r>
            <a:endParaRPr lang="nl-BE" sz="1600" dirty="0">
              <a:solidFill>
                <a:srgbClr val="2C2D2D"/>
              </a:solidFill>
              <a:latin typeface="Calibri" panose="020F0502020204030204" pitchFamily="34" charset="0"/>
              <a:cs typeface="Calibri" panose="020F0502020204030204" pitchFamily="34" charset="0"/>
            </a:endParaRPr>
          </a:p>
        </p:txBody>
      </p:sp>
      <p:sp>
        <p:nvSpPr>
          <p:cNvPr id="9" name="Tijdelijke aanduiding voor inhoud 2">
            <a:extLst>
              <a:ext uri="{FF2B5EF4-FFF2-40B4-BE49-F238E27FC236}">
                <a16:creationId xmlns:a16="http://schemas.microsoft.com/office/drawing/2014/main" id="{5CD92051-E7EA-F927-7BE8-80AFD8DAAD58}"/>
              </a:ext>
            </a:extLst>
          </p:cNvPr>
          <p:cNvSpPr txBox="1">
            <a:spLocks/>
          </p:cNvSpPr>
          <p:nvPr/>
        </p:nvSpPr>
        <p:spPr>
          <a:xfrm>
            <a:off x="4473660" y="3766038"/>
            <a:ext cx="2591772" cy="9700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nl-BE" sz="2600" b="1" dirty="0">
                <a:solidFill>
                  <a:schemeClr val="tx1"/>
                </a:solidFill>
                <a:latin typeface="Calibri" panose="020F0502020204030204" pitchFamily="34" charset="0"/>
                <a:cs typeface="Calibri" panose="020F0502020204030204" pitchFamily="34" charset="0"/>
              </a:rPr>
              <a:t>TOTAAL</a:t>
            </a:r>
            <a:r>
              <a:rPr lang="nl-BE" sz="1800" dirty="0">
                <a:solidFill>
                  <a:schemeClr val="tx1"/>
                </a:solidFill>
                <a:latin typeface="Calibri" panose="020F0502020204030204" pitchFamily="34" charset="0"/>
                <a:cs typeface="Calibri" panose="020F0502020204030204" pitchFamily="34" charset="0"/>
              </a:rPr>
              <a:t> </a:t>
            </a:r>
          </a:p>
          <a:p>
            <a:pPr marL="0" indent="0" algn="ctr">
              <a:buNone/>
            </a:pPr>
            <a:r>
              <a:rPr lang="nl-BE" sz="2000" b="1" dirty="0">
                <a:solidFill>
                  <a:schemeClr val="tx1"/>
                </a:solidFill>
                <a:latin typeface="Calibri" panose="020F0502020204030204" pitchFamily="34" charset="0"/>
                <a:cs typeface="Calibri" panose="020F0502020204030204" pitchFamily="34" charset="0"/>
              </a:rPr>
              <a:t>2.986.907</a:t>
            </a:r>
          </a:p>
        </p:txBody>
      </p:sp>
      <p:sp>
        <p:nvSpPr>
          <p:cNvPr id="10" name="Tijdelijke aanduiding voor inhoud 2">
            <a:extLst>
              <a:ext uri="{FF2B5EF4-FFF2-40B4-BE49-F238E27FC236}">
                <a16:creationId xmlns:a16="http://schemas.microsoft.com/office/drawing/2014/main" id="{6DF82788-B6C3-DD66-5E3A-C6F6C0BF9D6A}"/>
              </a:ext>
            </a:extLst>
          </p:cNvPr>
          <p:cNvSpPr txBox="1">
            <a:spLocks/>
          </p:cNvSpPr>
          <p:nvPr/>
        </p:nvSpPr>
        <p:spPr>
          <a:xfrm>
            <a:off x="875075" y="5019227"/>
            <a:ext cx="9506109" cy="9700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nl-BE" sz="1800" dirty="0">
                <a:solidFill>
                  <a:schemeClr val="tx1"/>
                </a:solidFill>
                <a:latin typeface="Calibri" panose="020F0502020204030204" pitchFamily="34" charset="0"/>
                <a:cs typeface="Calibri" panose="020F0502020204030204" pitchFamily="34" charset="0"/>
              </a:rPr>
              <a:t>Bijna 60% is &gt; 50 jaar en in slechte energetische staat</a:t>
            </a:r>
          </a:p>
          <a:p>
            <a:pPr marL="0" indent="0" algn="ctr">
              <a:buNone/>
            </a:pPr>
            <a:r>
              <a:rPr lang="nl-BE" sz="1800" dirty="0">
                <a:solidFill>
                  <a:schemeClr val="tx1"/>
                </a:solidFill>
                <a:latin typeface="Calibri" panose="020F0502020204030204" pitchFamily="34" charset="0"/>
                <a:cs typeface="Calibri" panose="020F0502020204030204" pitchFamily="34" charset="0"/>
              </a:rPr>
              <a:t>Bijna 12% in extreem slechte energetische staat (= +/- 360.000 woningen)</a:t>
            </a:r>
          </a:p>
        </p:txBody>
      </p:sp>
    </p:spTree>
    <p:extLst>
      <p:ext uri="{BB962C8B-B14F-4D97-AF65-F5344CB8AC3E}">
        <p14:creationId xmlns:p14="http://schemas.microsoft.com/office/powerpoint/2010/main" val="119429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185335" y="723939"/>
            <a:ext cx="9601196" cy="1303867"/>
          </a:xfrm>
        </p:spPr>
        <p:txBody>
          <a:bodyPr>
            <a:normAutofit/>
          </a:bodyPr>
          <a:lstStyle/>
          <a:p>
            <a:pPr algn="ctr"/>
            <a:r>
              <a:rPr lang="nl-BE" sz="3600" b="1" i="1" dirty="0">
                <a:latin typeface="Calibri" panose="020F0502020204030204" pitchFamily="34" charset="0"/>
                <a:cs typeface="Calibri" panose="020F0502020204030204" pitchFamily="34" charset="0"/>
              </a:rPr>
              <a:t>Bevolking en samenstelling huishoudens</a:t>
            </a:r>
          </a:p>
        </p:txBody>
      </p:sp>
      <p:sp>
        <p:nvSpPr>
          <p:cNvPr id="3" name="Tijdelijke aanduiding voor inhoud 2">
            <a:extLst>
              <a:ext uri="{FF2B5EF4-FFF2-40B4-BE49-F238E27FC236}">
                <a16:creationId xmlns:a16="http://schemas.microsoft.com/office/drawing/2014/main" id="{42328866-D515-FC15-5F59-A2C6C51A1E7B}"/>
              </a:ext>
            </a:extLst>
          </p:cNvPr>
          <p:cNvSpPr>
            <a:spLocks noGrp="1"/>
          </p:cNvSpPr>
          <p:nvPr>
            <p:ph idx="1"/>
          </p:nvPr>
        </p:nvSpPr>
        <p:spPr>
          <a:xfrm>
            <a:off x="2127739" y="2474202"/>
            <a:ext cx="7831015" cy="3533874"/>
          </a:xfrm>
        </p:spPr>
        <p:txBody>
          <a:bodyPr>
            <a:normAutofit lnSpcReduction="10000"/>
          </a:bodyPr>
          <a:lstStyle/>
          <a:p>
            <a:pPr marL="0" indent="0">
              <a:buNone/>
            </a:pPr>
            <a:r>
              <a:rPr lang="nl-BE" sz="1800" dirty="0">
                <a:solidFill>
                  <a:schemeClr val="tx1"/>
                </a:solidFill>
                <a:latin typeface="Calibri" panose="020F0502020204030204" pitchFamily="34" charset="0"/>
                <a:cs typeface="Calibri" panose="020F0502020204030204" pitchFamily="34" charset="0"/>
              </a:rPr>
              <a:t>Bevolkingstoename van 11,2 miljoen in 2020 naar 12 miljoen in 2030 (+ 800.000)</a:t>
            </a:r>
          </a:p>
          <a:p>
            <a:pPr marL="0" indent="0">
              <a:buNone/>
            </a:pPr>
            <a:endParaRPr lang="nl-BE" sz="1800" b="1" dirty="0">
              <a:solidFill>
                <a:schemeClr val="tx1"/>
              </a:solidFill>
              <a:latin typeface="Calibri" panose="020F0502020204030204" pitchFamily="34" charset="0"/>
              <a:cs typeface="Calibri" panose="020F0502020204030204" pitchFamily="34" charset="0"/>
            </a:endParaRPr>
          </a:p>
          <a:p>
            <a:pPr marL="0" indent="0">
              <a:buNone/>
            </a:pPr>
            <a:r>
              <a:rPr lang="nl-BE" sz="1800" b="1" dirty="0">
                <a:solidFill>
                  <a:schemeClr val="tx1"/>
                </a:solidFill>
                <a:latin typeface="Calibri" panose="020F0502020204030204" pitchFamily="34" charset="0"/>
                <a:cs typeface="Calibri" panose="020F0502020204030204" pitchFamily="34" charset="0"/>
              </a:rPr>
              <a:t>Samenstelling			  2017		    2030			Toename</a:t>
            </a:r>
            <a:r>
              <a:rPr lang="nl-BE" dirty="0">
                <a:solidFill>
                  <a:schemeClr val="tx1"/>
                </a:solidFill>
                <a:latin typeface="Calibri" panose="020F0502020204030204" pitchFamily="34" charset="0"/>
                <a:cs typeface="Calibri" panose="020F0502020204030204" pitchFamily="34" charset="0"/>
              </a:rPr>
              <a:t> </a:t>
            </a:r>
          </a:p>
          <a:p>
            <a:pPr marL="0" indent="0">
              <a:buNone/>
            </a:pPr>
            <a:r>
              <a:rPr lang="nl-BE" sz="1800" dirty="0">
                <a:solidFill>
                  <a:schemeClr val="tx1"/>
                </a:solidFill>
                <a:latin typeface="Calibri" panose="020F0502020204030204" pitchFamily="34" charset="0"/>
                <a:cs typeface="Calibri" panose="020F0502020204030204" pitchFamily="34" charset="0"/>
              </a:rPr>
              <a:t>1 persoon			869.448		  963.273			   93.825</a:t>
            </a:r>
          </a:p>
          <a:p>
            <a:pPr marL="0" indent="0">
              <a:buNone/>
            </a:pPr>
            <a:r>
              <a:rPr lang="nl-BE" sz="1800" dirty="0">
                <a:solidFill>
                  <a:schemeClr val="tx1"/>
                </a:solidFill>
                <a:latin typeface="Calibri" panose="020F0502020204030204" pitchFamily="34" charset="0"/>
                <a:cs typeface="Calibri" panose="020F0502020204030204" pitchFamily="34" charset="0"/>
              </a:rPr>
              <a:t>2 personen			948.641		1.049.728		  101.087	</a:t>
            </a:r>
          </a:p>
          <a:p>
            <a:pPr marL="0" indent="0">
              <a:buNone/>
            </a:pPr>
            <a:r>
              <a:rPr lang="nl-BE" sz="1800" dirty="0">
                <a:solidFill>
                  <a:schemeClr val="tx1"/>
                </a:solidFill>
                <a:latin typeface="Calibri" panose="020F0502020204030204" pitchFamily="34" charset="0"/>
                <a:cs typeface="Calibri" panose="020F0502020204030204" pitchFamily="34" charset="0"/>
              </a:rPr>
              <a:t>3 personen			401.010		  399.853			   -1.157</a:t>
            </a:r>
          </a:p>
          <a:p>
            <a:pPr marL="0" indent="0">
              <a:buNone/>
            </a:pPr>
            <a:r>
              <a:rPr lang="nl-BE" sz="1800" dirty="0">
                <a:solidFill>
                  <a:schemeClr val="tx1"/>
                </a:solidFill>
                <a:latin typeface="Calibri" panose="020F0502020204030204" pitchFamily="34" charset="0"/>
                <a:cs typeface="Calibri" panose="020F0502020204030204" pitchFamily="34" charset="0"/>
              </a:rPr>
              <a:t>4 personen			369.414		  377.985			    8.571</a:t>
            </a:r>
          </a:p>
          <a:p>
            <a:pPr marL="0" indent="0">
              <a:buNone/>
            </a:pPr>
            <a:r>
              <a:rPr lang="nl-BE" sz="1800" dirty="0">
                <a:solidFill>
                  <a:schemeClr val="tx1"/>
                </a:solidFill>
                <a:latin typeface="Calibri" panose="020F0502020204030204" pitchFamily="34" charset="0"/>
                <a:cs typeface="Calibri" panose="020F0502020204030204" pitchFamily="34" charset="0"/>
              </a:rPr>
              <a:t>5 personen of meer	180.746		  189.655			    8.909</a:t>
            </a:r>
          </a:p>
          <a:p>
            <a:pPr marL="0" indent="0">
              <a:buNone/>
            </a:pPr>
            <a:r>
              <a:rPr lang="nl-BE" sz="1800" b="1" dirty="0">
                <a:solidFill>
                  <a:schemeClr val="tx1"/>
                </a:solidFill>
                <a:latin typeface="Calibri" panose="020F0502020204030204" pitchFamily="34" charset="0"/>
                <a:cs typeface="Calibri" panose="020F0502020204030204" pitchFamily="34" charset="0"/>
              </a:rPr>
              <a:t>      TOTAAL		       2.769.259	          2.980.494	          211.235</a:t>
            </a:r>
          </a:p>
        </p:txBody>
      </p:sp>
      <p:sp>
        <p:nvSpPr>
          <p:cNvPr id="5" name="Tijdelijke aanduiding voor inhoud 2">
            <a:extLst>
              <a:ext uri="{FF2B5EF4-FFF2-40B4-BE49-F238E27FC236}">
                <a16:creationId xmlns:a16="http://schemas.microsoft.com/office/drawing/2014/main" id="{8F64EDF5-84B2-658A-A4E9-EB04E93A0E80}"/>
              </a:ext>
            </a:extLst>
          </p:cNvPr>
          <p:cNvSpPr txBox="1">
            <a:spLocks/>
          </p:cNvSpPr>
          <p:nvPr/>
        </p:nvSpPr>
        <p:spPr>
          <a:xfrm>
            <a:off x="8654236" y="3798910"/>
            <a:ext cx="2132295" cy="6441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nl-BE" sz="1900" b="1" dirty="0">
                <a:solidFill>
                  <a:srgbClr val="0000FF"/>
                </a:solidFill>
                <a:latin typeface="Calibri" panose="020F0502020204030204" pitchFamily="34" charset="0"/>
                <a:cs typeface="Calibri" panose="020F0502020204030204" pitchFamily="34" charset="0"/>
              </a:rPr>
              <a:t>Toename </a:t>
            </a:r>
            <a:r>
              <a:rPr lang="nl-BE" sz="2000" b="1" dirty="0">
                <a:solidFill>
                  <a:srgbClr val="0000FF"/>
                </a:solidFill>
                <a:latin typeface="Calibri" panose="020F0502020204030204" pitchFamily="34" charset="0"/>
                <a:cs typeface="Calibri" panose="020F0502020204030204" pitchFamily="34" charset="0"/>
              </a:rPr>
              <a:t>194.912</a:t>
            </a:r>
          </a:p>
        </p:txBody>
      </p:sp>
      <p:sp>
        <p:nvSpPr>
          <p:cNvPr id="6" name="Rechteraccolade 5">
            <a:extLst>
              <a:ext uri="{FF2B5EF4-FFF2-40B4-BE49-F238E27FC236}">
                <a16:creationId xmlns:a16="http://schemas.microsoft.com/office/drawing/2014/main" id="{46D91352-AC16-2D37-BD98-EE1A9A26536F}"/>
              </a:ext>
            </a:extLst>
          </p:cNvPr>
          <p:cNvSpPr/>
          <p:nvPr/>
        </p:nvSpPr>
        <p:spPr>
          <a:xfrm>
            <a:off x="8575431" y="3745523"/>
            <a:ext cx="211015" cy="574431"/>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400511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185335" y="723939"/>
            <a:ext cx="9601196" cy="1303867"/>
          </a:xfrm>
        </p:spPr>
        <p:txBody>
          <a:bodyPr>
            <a:normAutofit/>
          </a:bodyPr>
          <a:lstStyle/>
          <a:p>
            <a:pPr algn="ctr"/>
            <a:r>
              <a:rPr lang="nl-BE" sz="3600" b="1" i="1" dirty="0">
                <a:latin typeface="Calibri" panose="020F0502020204030204" pitchFamily="34" charset="0"/>
                <a:cs typeface="Calibri" panose="020F0502020204030204" pitchFamily="34" charset="0"/>
              </a:rPr>
              <a:t>Energiebehoefte Vlaamse woongebouwen (2020)</a:t>
            </a:r>
          </a:p>
        </p:txBody>
      </p:sp>
      <p:sp>
        <p:nvSpPr>
          <p:cNvPr id="3" name="Tijdelijke aanduiding voor inhoud 2">
            <a:extLst>
              <a:ext uri="{FF2B5EF4-FFF2-40B4-BE49-F238E27FC236}">
                <a16:creationId xmlns:a16="http://schemas.microsoft.com/office/drawing/2014/main" id="{42328866-D515-FC15-5F59-A2C6C51A1E7B}"/>
              </a:ext>
            </a:extLst>
          </p:cNvPr>
          <p:cNvSpPr>
            <a:spLocks noGrp="1"/>
          </p:cNvSpPr>
          <p:nvPr>
            <p:ph idx="1"/>
          </p:nvPr>
        </p:nvSpPr>
        <p:spPr>
          <a:xfrm>
            <a:off x="1185335" y="2444895"/>
            <a:ext cx="4148667" cy="3236238"/>
          </a:xfrm>
        </p:spPr>
        <p:txBody>
          <a:bodyPr/>
          <a:lstStyle/>
          <a:p>
            <a:pPr algn="l">
              <a:buFont typeface="Arial" panose="020B0604020202020204" pitchFamily="34" charset="0"/>
              <a:buChar char="•"/>
            </a:pPr>
            <a:r>
              <a:rPr lang="nl-BE" sz="1800" b="0" i="0" dirty="0">
                <a:solidFill>
                  <a:schemeClr val="tx1"/>
                </a:solidFill>
                <a:effectLst/>
                <a:latin typeface="Calibri" panose="020F0502020204030204" pitchFamily="34" charset="0"/>
                <a:cs typeface="Calibri" panose="020F0502020204030204" pitchFamily="34" charset="0"/>
              </a:rPr>
              <a:t>Gemiddeld energieverbruik</a:t>
            </a:r>
          </a:p>
          <a:p>
            <a:pPr lvl="1">
              <a:buFont typeface="Arial" panose="020B0604020202020204" pitchFamily="34" charset="0"/>
              <a:buChar char="•"/>
            </a:pPr>
            <a:r>
              <a:rPr lang="nl-BE" sz="1400" dirty="0">
                <a:solidFill>
                  <a:schemeClr val="tx1"/>
                </a:solidFill>
                <a:latin typeface="Calibri" panose="020F0502020204030204" pitchFamily="34" charset="0"/>
                <a:cs typeface="Calibri" panose="020F0502020204030204" pitchFamily="34" charset="0"/>
              </a:rPr>
              <a:t>Gas = 13.172 kWh/jaar</a:t>
            </a:r>
          </a:p>
          <a:p>
            <a:pPr lvl="1">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Elektriciteit = 2.944 kWh/jaar</a:t>
            </a:r>
          </a:p>
          <a:p>
            <a:r>
              <a:rPr lang="nl-BE" sz="1800" dirty="0">
                <a:solidFill>
                  <a:srgbClr val="2C2D2D"/>
                </a:solidFill>
                <a:latin typeface="Calibri" panose="020F0502020204030204" pitchFamily="34" charset="0"/>
                <a:cs typeface="Calibri" panose="020F0502020204030204" pitchFamily="34" charset="0"/>
              </a:rPr>
              <a:t>Verdeling energiebestemming</a:t>
            </a:r>
          </a:p>
          <a:p>
            <a:pPr lvl="1"/>
            <a:r>
              <a:rPr lang="nl-BE" sz="1400" dirty="0">
                <a:solidFill>
                  <a:srgbClr val="2C2D2D"/>
                </a:solidFill>
                <a:latin typeface="Calibri" panose="020F0502020204030204" pitchFamily="34" charset="0"/>
                <a:cs typeface="Calibri" panose="020F0502020204030204" pitchFamily="34" charset="0"/>
              </a:rPr>
              <a:t>70 % verwarming</a:t>
            </a:r>
          </a:p>
          <a:p>
            <a:pPr lvl="1"/>
            <a:r>
              <a:rPr lang="nl-BE" sz="1400" dirty="0">
                <a:solidFill>
                  <a:srgbClr val="2C2D2D"/>
                </a:solidFill>
                <a:latin typeface="Calibri" panose="020F0502020204030204" pitchFamily="34" charset="0"/>
                <a:cs typeface="Calibri" panose="020F0502020204030204" pitchFamily="34" charset="0"/>
              </a:rPr>
              <a:t>15 % warm water</a:t>
            </a:r>
          </a:p>
          <a:p>
            <a:pPr lvl="1"/>
            <a:r>
              <a:rPr lang="nl-BE" sz="1400" dirty="0">
                <a:solidFill>
                  <a:srgbClr val="2C2D2D"/>
                </a:solidFill>
                <a:latin typeface="Calibri" panose="020F0502020204030204" pitchFamily="34" charset="0"/>
                <a:cs typeface="Calibri" panose="020F0502020204030204" pitchFamily="34" charset="0"/>
              </a:rPr>
              <a:t>13 % elektrische toestellen</a:t>
            </a:r>
          </a:p>
          <a:p>
            <a:pPr lvl="1"/>
            <a:r>
              <a:rPr lang="nl-BE" sz="1400" dirty="0">
                <a:solidFill>
                  <a:srgbClr val="2C2D2D"/>
                </a:solidFill>
                <a:latin typeface="Calibri" panose="020F0502020204030204" pitchFamily="34" charset="0"/>
                <a:cs typeface="Calibri" panose="020F0502020204030204" pitchFamily="34" charset="0"/>
              </a:rPr>
              <a:t>2 % verlichting</a:t>
            </a:r>
          </a:p>
        </p:txBody>
      </p:sp>
      <p:sp>
        <p:nvSpPr>
          <p:cNvPr id="5" name="Tijdelijke aanduiding voor inhoud 2">
            <a:extLst>
              <a:ext uri="{FF2B5EF4-FFF2-40B4-BE49-F238E27FC236}">
                <a16:creationId xmlns:a16="http://schemas.microsoft.com/office/drawing/2014/main" id="{2FA2C57D-119C-741A-E8A0-0746D2A029BC}"/>
              </a:ext>
            </a:extLst>
          </p:cNvPr>
          <p:cNvSpPr txBox="1">
            <a:spLocks/>
          </p:cNvSpPr>
          <p:nvPr/>
        </p:nvSpPr>
        <p:spPr>
          <a:xfrm>
            <a:off x="5037667" y="3020628"/>
            <a:ext cx="5748864" cy="208477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nl-BE" sz="1800" dirty="0">
                <a:solidFill>
                  <a:schemeClr val="tx1"/>
                </a:solidFill>
                <a:latin typeface="Calibri" panose="020F0502020204030204" pitchFamily="34" charset="0"/>
                <a:cs typeface="Calibri" panose="020F0502020204030204" pitchFamily="34" charset="0"/>
              </a:rPr>
              <a:t>Oudere gebouwen zijn minder goed tot slecht geïsoleerd</a:t>
            </a:r>
          </a:p>
          <a:p>
            <a:pPr lvl="1">
              <a:buFont typeface="Arial" panose="020B0604020202020204" pitchFamily="34" charset="0"/>
              <a:buChar char="•"/>
            </a:pPr>
            <a:r>
              <a:rPr lang="nl-BE" sz="1400" dirty="0">
                <a:solidFill>
                  <a:schemeClr val="tx1"/>
                </a:solidFill>
                <a:latin typeface="Calibri" panose="020F0502020204030204" pitchFamily="34" charset="0"/>
                <a:cs typeface="Calibri" panose="020F0502020204030204" pitchFamily="34" charset="0"/>
              </a:rPr>
              <a:t>Een Vlaamse ééngezinswoning gebouwd voor 1970 verbruikt gemiddeld 566 kWh/m² vloeroppervlakte</a:t>
            </a:r>
          </a:p>
          <a:p>
            <a:pPr lvl="1">
              <a:buFont typeface="Arial" panose="020B0604020202020204" pitchFamily="34" charset="0"/>
              <a:buChar char="•"/>
            </a:pPr>
            <a:r>
              <a:rPr lang="nl-BE" sz="1400" dirty="0">
                <a:solidFill>
                  <a:schemeClr val="tx1"/>
                </a:solidFill>
                <a:latin typeface="Calibri" panose="020F0502020204030204" pitchFamily="34" charset="0"/>
                <a:cs typeface="Calibri" panose="020F0502020204030204" pitchFamily="34" charset="0"/>
              </a:rPr>
              <a:t>Een ééngezinswoning gebouwd tussen 2006 &amp; 2010 verbruikt gemiddeld nog slechts 193 kWh/m² vloeroppervlakte</a:t>
            </a:r>
          </a:p>
          <a:p>
            <a:pPr lvl="1">
              <a:buFont typeface="Arial" panose="020B0604020202020204" pitchFamily="34" charset="0"/>
              <a:buChar char="•"/>
            </a:pPr>
            <a:r>
              <a:rPr lang="nl-BE" sz="1400" dirty="0">
                <a:solidFill>
                  <a:schemeClr val="tx1"/>
                </a:solidFill>
                <a:latin typeface="Calibri" panose="020F0502020204030204" pitchFamily="34" charset="0"/>
                <a:cs typeface="Calibri" panose="020F0502020204030204" pitchFamily="34" charset="0"/>
              </a:rPr>
              <a:t>Een passiefhuis verbruikt nog slechts 15 kWh/m² vloeroppervlakte</a:t>
            </a:r>
            <a:endParaRPr lang="nl-BE" sz="1400" dirty="0">
              <a:solidFill>
                <a:srgbClr val="2C2D2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38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185335" y="723939"/>
            <a:ext cx="9601196" cy="1303867"/>
          </a:xfrm>
        </p:spPr>
        <p:txBody>
          <a:bodyPr>
            <a:normAutofit/>
          </a:bodyPr>
          <a:lstStyle/>
          <a:p>
            <a:pPr algn="ctr"/>
            <a:r>
              <a:rPr lang="nl-BE" sz="3600" b="1" i="1" dirty="0">
                <a:latin typeface="Calibri" panose="020F0502020204030204" pitchFamily="34" charset="0"/>
                <a:cs typeface="Calibri" panose="020F0502020204030204" pitchFamily="34" charset="0"/>
              </a:rPr>
              <a:t>Evolutie verbruik elektriciteit</a:t>
            </a:r>
          </a:p>
        </p:txBody>
      </p:sp>
      <p:pic>
        <p:nvPicPr>
          <p:cNvPr id="9" name="Afbeelding 8">
            <a:extLst>
              <a:ext uri="{FF2B5EF4-FFF2-40B4-BE49-F238E27FC236}">
                <a16:creationId xmlns:a16="http://schemas.microsoft.com/office/drawing/2014/main" id="{C7ADE1DB-028D-87DF-B5FA-43BFFD270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380" y="1707783"/>
            <a:ext cx="8187239" cy="4151151"/>
          </a:xfrm>
          <a:prstGeom prst="rect">
            <a:avLst/>
          </a:prstGeom>
        </p:spPr>
      </p:pic>
    </p:spTree>
    <p:extLst>
      <p:ext uri="{BB962C8B-B14F-4D97-AF65-F5344CB8AC3E}">
        <p14:creationId xmlns:p14="http://schemas.microsoft.com/office/powerpoint/2010/main" val="198285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10EE-5A17-570D-E114-798CD35886BF}"/>
              </a:ext>
            </a:extLst>
          </p:cNvPr>
          <p:cNvSpPr>
            <a:spLocks noGrp="1"/>
          </p:cNvSpPr>
          <p:nvPr>
            <p:ph type="title"/>
          </p:nvPr>
        </p:nvSpPr>
        <p:spPr>
          <a:xfrm>
            <a:off x="1185335" y="723939"/>
            <a:ext cx="9601196" cy="1303867"/>
          </a:xfrm>
        </p:spPr>
        <p:txBody>
          <a:bodyPr>
            <a:normAutofit/>
          </a:bodyPr>
          <a:lstStyle/>
          <a:p>
            <a:pPr algn="ctr"/>
            <a:r>
              <a:rPr lang="nl-BE" sz="3600" b="1" i="1" dirty="0">
                <a:latin typeface="Calibri" panose="020F0502020204030204" pitchFamily="34" charset="0"/>
                <a:cs typeface="Calibri" panose="020F0502020204030204" pitchFamily="34" charset="0"/>
              </a:rPr>
              <a:t>Evolutie verbruik gas</a:t>
            </a:r>
          </a:p>
        </p:txBody>
      </p:sp>
      <p:pic>
        <p:nvPicPr>
          <p:cNvPr id="9" name="Afbeelding 8">
            <a:extLst>
              <a:ext uri="{FF2B5EF4-FFF2-40B4-BE49-F238E27FC236}">
                <a16:creationId xmlns:a16="http://schemas.microsoft.com/office/drawing/2014/main" id="{4DD6925B-875B-26C3-E43E-EED839515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728" y="1746503"/>
            <a:ext cx="8245540" cy="4188629"/>
          </a:xfrm>
          <a:prstGeom prst="rect">
            <a:avLst/>
          </a:prstGeom>
        </p:spPr>
      </p:pic>
    </p:spTree>
    <p:extLst>
      <p:ext uri="{BB962C8B-B14F-4D97-AF65-F5344CB8AC3E}">
        <p14:creationId xmlns:p14="http://schemas.microsoft.com/office/powerpoint/2010/main" val="395393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7A38B-F28E-E039-69F2-DEAEAAACEC44}"/>
              </a:ext>
            </a:extLst>
          </p:cNvPr>
          <p:cNvSpPr>
            <a:spLocks noGrp="1"/>
          </p:cNvSpPr>
          <p:nvPr>
            <p:ph type="ctrTitle"/>
          </p:nvPr>
        </p:nvSpPr>
        <p:spPr/>
        <p:txBody>
          <a:bodyPr/>
          <a:lstStyle/>
          <a:p>
            <a:r>
              <a:rPr lang="nl-BE" sz="6600" b="1" i="1" dirty="0">
                <a:latin typeface="Calibri" panose="020F0502020204030204" pitchFamily="34" charset="0"/>
                <a:cs typeface="Calibri" panose="020F0502020204030204" pitchFamily="34" charset="0"/>
              </a:rPr>
              <a:t>Renovatiestrategie</a:t>
            </a:r>
          </a:p>
        </p:txBody>
      </p:sp>
    </p:spTree>
    <p:extLst>
      <p:ext uri="{BB962C8B-B14F-4D97-AF65-F5344CB8AC3E}">
        <p14:creationId xmlns:p14="http://schemas.microsoft.com/office/powerpoint/2010/main" val="82904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0DCC0-9288-936B-CBA0-1325DFA00DDF}"/>
              </a:ext>
            </a:extLst>
          </p:cNvPr>
          <p:cNvSpPr>
            <a:spLocks noGrp="1"/>
          </p:cNvSpPr>
          <p:nvPr>
            <p:ph type="title"/>
          </p:nvPr>
        </p:nvSpPr>
        <p:spPr>
          <a:xfrm>
            <a:off x="797169" y="985837"/>
            <a:ext cx="10515600" cy="1325563"/>
          </a:xfrm>
        </p:spPr>
        <p:txBody>
          <a:bodyPr>
            <a:noAutofit/>
          </a:bodyPr>
          <a:lstStyle/>
          <a:p>
            <a:pPr algn="ctr"/>
            <a:r>
              <a:rPr lang="nl-BE" sz="2800" b="1" i="1" dirty="0">
                <a:latin typeface="Calibri" panose="020F0502020204030204" pitchFamily="34" charset="0"/>
                <a:cs typeface="Calibri" panose="020F0502020204030204" pitchFamily="34" charset="0"/>
              </a:rPr>
              <a:t>Wat is de langetermijnstrategie van Vlaanderen om de klimaatdoelstellingen van 2050 te bereiken bij bestaande woongebouwen?</a:t>
            </a:r>
          </a:p>
        </p:txBody>
      </p:sp>
      <p:sp>
        <p:nvSpPr>
          <p:cNvPr id="3" name="Tijdelijke aanduiding voor inhoud 2">
            <a:extLst>
              <a:ext uri="{FF2B5EF4-FFF2-40B4-BE49-F238E27FC236}">
                <a16:creationId xmlns:a16="http://schemas.microsoft.com/office/drawing/2014/main" id="{4B357F01-995B-8C62-114D-711AE6872E3B}"/>
              </a:ext>
            </a:extLst>
          </p:cNvPr>
          <p:cNvSpPr>
            <a:spLocks noGrp="1"/>
          </p:cNvSpPr>
          <p:nvPr>
            <p:ph idx="1"/>
          </p:nvPr>
        </p:nvSpPr>
        <p:spPr>
          <a:xfrm>
            <a:off x="797169" y="2622286"/>
            <a:ext cx="10515600" cy="3848630"/>
          </a:xfrm>
        </p:spPr>
        <p:txBody>
          <a:bodyPr/>
          <a:lstStyle/>
          <a:p>
            <a:r>
              <a:rPr lang="nl-BE" sz="1800" dirty="0">
                <a:solidFill>
                  <a:srgbClr val="171717"/>
                </a:solidFill>
                <a:latin typeface="Calibri" panose="020F0502020204030204" pitchFamily="34" charset="0"/>
              </a:rPr>
              <a:t>In de Vlaamse Klimaatstrategie 2050, die door de Vlaamse Regering werd goedgekeurd op 20 december 2019, is het streefdoel opgenomen om de broeikasgasemissies van de niet-ETS sectoren te reduceren met 85% tegen 2050 (ten opzichte van 2005), met de ambitie om te evolueren naar volledige klimaatneutraliteit.</a:t>
            </a:r>
          </a:p>
          <a:p>
            <a:r>
              <a:rPr lang="nl-BE" sz="1800" dirty="0">
                <a:solidFill>
                  <a:srgbClr val="FF0000"/>
                </a:solidFill>
                <a:latin typeface="Calibri" panose="020F0502020204030204" pitchFamily="34" charset="0"/>
              </a:rPr>
              <a:t>Bestaande woongebouwen moeten uiterlijk in 2050 een vergelijkbaar energieprestatieniveau halen als nieuwbouwwoningen met vergunningsaanvraag in 2015 (dit komt overeen met een E-peil van E60 bij nieuwbouw) en komt overeen met een energiescore (EPC-kengetal) van maximum 100 kWh/m² (= label A). </a:t>
            </a:r>
          </a:p>
        </p:txBody>
      </p:sp>
    </p:spTree>
    <p:extLst>
      <p:ext uri="{BB962C8B-B14F-4D97-AF65-F5344CB8AC3E}">
        <p14:creationId xmlns:p14="http://schemas.microsoft.com/office/powerpoint/2010/main" val="126063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A807-A208-CA88-7753-8F62597AAEAA}"/>
              </a:ext>
            </a:extLst>
          </p:cNvPr>
          <p:cNvSpPr>
            <a:spLocks noGrp="1"/>
          </p:cNvSpPr>
          <p:nvPr>
            <p:ph type="ctrTitle"/>
          </p:nvPr>
        </p:nvSpPr>
        <p:spPr>
          <a:xfrm>
            <a:off x="1253231" y="2643489"/>
            <a:ext cx="9685537" cy="1515533"/>
          </a:xfrm>
        </p:spPr>
        <p:txBody>
          <a:bodyPr anchor="ctr">
            <a:normAutofit fontScale="90000"/>
          </a:bodyPr>
          <a:lstStyle/>
          <a:p>
            <a:r>
              <a:rPr lang="nl-BE" sz="49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Renovatieverplichting </a:t>
            </a:r>
            <a:br>
              <a:rPr lang="nl-BE" sz="49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BE" sz="49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woongebouwen</a:t>
            </a:r>
            <a:br>
              <a:rPr lang="nl-BE" sz="49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BE" sz="49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lange termijn pad 2050</a:t>
            </a:r>
            <a:br>
              <a:rPr lang="nl-BE" sz="49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BE" sz="53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nl-BE" sz="80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BE" sz="80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Vlaanderen</a:t>
            </a:r>
          </a:p>
        </p:txBody>
      </p:sp>
      <p:sp>
        <p:nvSpPr>
          <p:cNvPr id="3" name="Ondertitel 2">
            <a:extLst>
              <a:ext uri="{FF2B5EF4-FFF2-40B4-BE49-F238E27FC236}">
                <a16:creationId xmlns:a16="http://schemas.microsoft.com/office/drawing/2014/main" id="{C0495DF8-D690-427A-5D2C-D06B32D90236}"/>
              </a:ext>
            </a:extLst>
          </p:cNvPr>
          <p:cNvSpPr>
            <a:spLocks noGrp="1"/>
          </p:cNvSpPr>
          <p:nvPr>
            <p:ph type="subTitle" idx="1"/>
          </p:nvPr>
        </p:nvSpPr>
        <p:spPr>
          <a:xfrm>
            <a:off x="1524000" y="5686235"/>
            <a:ext cx="9144000" cy="1655762"/>
          </a:xfrm>
        </p:spPr>
        <p:txBody>
          <a:bodyPr/>
          <a:lstStyle/>
          <a:p>
            <a:r>
              <a:rPr lang="nl-BE" b="1" i="1" dirty="0">
                <a:solidFill>
                  <a:srgbClr val="0000FF"/>
                </a:solidFill>
                <a:latin typeface="Calibri" panose="020F0502020204030204" pitchFamily="34" charset="0"/>
                <a:cs typeface="Calibri" panose="020F0502020204030204" pitchFamily="34" charset="0"/>
              </a:rPr>
              <a:t>Verduidelijking bij de verplichting tot renoveren in functie van de doelstellingen Vlaanderen 2050 en de gevolgen voor de eigenaars van woongebouwen</a:t>
            </a:r>
          </a:p>
        </p:txBody>
      </p:sp>
    </p:spTree>
    <p:extLst>
      <p:ext uri="{BB962C8B-B14F-4D97-AF65-F5344CB8AC3E}">
        <p14:creationId xmlns:p14="http://schemas.microsoft.com/office/powerpoint/2010/main" val="94030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2F55E-91F9-BE86-CAC5-711B9EE5FD60}"/>
              </a:ext>
            </a:extLst>
          </p:cNvPr>
          <p:cNvSpPr>
            <a:spLocks noGrp="1"/>
          </p:cNvSpPr>
          <p:nvPr>
            <p:ph type="title"/>
          </p:nvPr>
        </p:nvSpPr>
        <p:spPr/>
        <p:txBody>
          <a:bodyPr>
            <a:noAutofit/>
          </a:bodyPr>
          <a:lstStyle/>
          <a:p>
            <a:r>
              <a:rPr lang="nl-BE" sz="2800" b="1" i="1" dirty="0">
                <a:latin typeface="Calibri" panose="020F0502020204030204" pitchFamily="34" charset="0"/>
                <a:cs typeface="Calibri" panose="020F0502020204030204" pitchFamily="34" charset="0"/>
              </a:rPr>
              <a:t>Wanneer moet je </a:t>
            </a:r>
            <a:r>
              <a:rPr lang="nl-BE" sz="2800" b="1" i="1" dirty="0">
                <a:solidFill>
                  <a:srgbClr val="FF0000"/>
                </a:solidFill>
                <a:latin typeface="Calibri" panose="020F0502020204030204" pitchFamily="34" charset="0"/>
                <a:cs typeface="Calibri" panose="020F0502020204030204" pitchFamily="34" charset="0"/>
              </a:rPr>
              <a:t>wel voldoen </a:t>
            </a:r>
            <a:r>
              <a:rPr lang="nl-BE" sz="2800" b="1" i="1" dirty="0">
                <a:latin typeface="Calibri" panose="020F0502020204030204" pitchFamily="34" charset="0"/>
                <a:cs typeface="Calibri" panose="020F0502020204030204" pitchFamily="34" charset="0"/>
              </a:rPr>
              <a:t>aan de renovatieverplichting?</a:t>
            </a:r>
            <a:endParaRPr lang="nl-BE" sz="2800" dirty="0"/>
          </a:p>
        </p:txBody>
      </p:sp>
      <p:sp>
        <p:nvSpPr>
          <p:cNvPr id="3" name="Tijdelijke aanduiding voor inhoud 2">
            <a:extLst>
              <a:ext uri="{FF2B5EF4-FFF2-40B4-BE49-F238E27FC236}">
                <a16:creationId xmlns:a16="http://schemas.microsoft.com/office/drawing/2014/main" id="{62A807C2-1E01-A491-872C-C12CF676B960}"/>
              </a:ext>
            </a:extLst>
          </p:cNvPr>
          <p:cNvSpPr>
            <a:spLocks noGrp="1"/>
          </p:cNvSpPr>
          <p:nvPr>
            <p:ph sz="half" idx="1"/>
          </p:nvPr>
        </p:nvSpPr>
        <p:spPr>
          <a:xfrm>
            <a:off x="1298447" y="2560320"/>
            <a:ext cx="3033229" cy="3310128"/>
          </a:xfrm>
        </p:spPr>
        <p:txBody>
          <a:bodyPr>
            <a:normAutofit lnSpcReduction="10000"/>
          </a:bodyPr>
          <a:lstStyle/>
          <a:p>
            <a:r>
              <a:rPr lang="nl-BE" sz="1050" b="0" i="0" dirty="0">
                <a:solidFill>
                  <a:srgbClr val="333332"/>
                </a:solidFill>
                <a:effectLst/>
                <a:latin typeface="Flanders Art Sans"/>
              </a:rPr>
              <a:t>Notariële overdracht</a:t>
            </a:r>
            <a:br>
              <a:rPr lang="nl-BE" sz="1050" b="0" i="0" dirty="0">
                <a:solidFill>
                  <a:srgbClr val="333332"/>
                </a:solidFill>
                <a:effectLst/>
                <a:latin typeface="Flanders Art Sans"/>
              </a:rPr>
            </a:br>
            <a:r>
              <a:rPr lang="nl-BE" sz="1050" b="0" i="0" dirty="0">
                <a:solidFill>
                  <a:srgbClr val="333332"/>
                </a:solidFill>
                <a:effectLst/>
                <a:latin typeface="Flanders Art Sans"/>
              </a:rPr>
              <a:t>in volle eigendom</a:t>
            </a:r>
            <a:endParaRPr lang="nl-BE" sz="1200" dirty="0">
              <a:solidFill>
                <a:srgbClr val="333332"/>
              </a:solidFill>
              <a:latin typeface="Calibri" panose="020F0502020204030204" pitchFamily="34" charset="0"/>
              <a:cs typeface="Calibri" panose="020F0502020204030204" pitchFamily="34" charset="0"/>
            </a:endParaRPr>
          </a:p>
          <a:p>
            <a:endParaRPr lang="nl-BE" sz="1200" b="0" i="0" dirty="0">
              <a:solidFill>
                <a:srgbClr val="333332"/>
              </a:solidFill>
              <a:effectLst/>
              <a:latin typeface="Calibri" panose="020F0502020204030204" pitchFamily="34" charset="0"/>
              <a:cs typeface="Calibri" panose="020F0502020204030204" pitchFamily="34" charset="0"/>
            </a:endParaRPr>
          </a:p>
        </p:txBody>
      </p:sp>
      <p:sp>
        <p:nvSpPr>
          <p:cNvPr id="4" name="Tijdelijke aanduiding voor inhoud 3">
            <a:extLst>
              <a:ext uri="{FF2B5EF4-FFF2-40B4-BE49-F238E27FC236}">
                <a16:creationId xmlns:a16="http://schemas.microsoft.com/office/drawing/2014/main" id="{FC162D17-96A3-EE45-9F91-C15B0D881371}"/>
              </a:ext>
            </a:extLst>
          </p:cNvPr>
          <p:cNvSpPr>
            <a:spLocks noGrp="1"/>
          </p:cNvSpPr>
          <p:nvPr>
            <p:ph sz="half" idx="2"/>
          </p:nvPr>
        </p:nvSpPr>
        <p:spPr>
          <a:xfrm>
            <a:off x="4331676" y="2560320"/>
            <a:ext cx="6567972" cy="3310128"/>
          </a:xfrm>
        </p:spPr>
        <p:txBody>
          <a:bodyPr>
            <a:normAutofit lnSpcReduction="10000"/>
          </a:bodyPr>
          <a:lstStyle/>
          <a:p>
            <a:pPr algn="l" fontAlgn="base"/>
            <a:r>
              <a:rPr lang="nl-BE" sz="1200" b="0" i="0" dirty="0">
                <a:solidFill>
                  <a:srgbClr val="333332"/>
                </a:solidFill>
                <a:effectLst/>
                <a:latin typeface="Calibri" panose="020F0502020204030204" pitchFamily="34" charset="0"/>
                <a:cs typeface="Calibri" panose="020F0502020204030204" pitchFamily="34" charset="0"/>
              </a:rPr>
              <a:t>Bij elke notariële akte waarbij sprake is van overdracht van volle eigendom is de renovatieverplichting van toepassing.</a:t>
            </a:r>
          </a:p>
          <a:p>
            <a:pPr lvl="1" fontAlgn="base">
              <a:buFont typeface="Arial" panose="020B0604020202020204" pitchFamily="34" charset="0"/>
              <a:buChar char="•"/>
            </a:pPr>
            <a:r>
              <a:rPr lang="nl-BE" sz="1200" b="0" i="0" dirty="0">
                <a:solidFill>
                  <a:srgbClr val="333332"/>
                </a:solidFill>
                <a:effectLst/>
                <a:latin typeface="Calibri" panose="020F0502020204030204" pitchFamily="34" charset="0"/>
                <a:cs typeface="Calibri" panose="020F0502020204030204" pitchFamily="34" charset="0"/>
              </a:rPr>
              <a:t>Het maakt niet uit hoe groot het eigendomsaandeel is dat wordt overgedragen. Ook als slechts een bepaald percentage in volle eigendom wordt overgedragen, is de renovatieverplichting van toepassing.</a:t>
            </a:r>
          </a:p>
          <a:p>
            <a:pPr lvl="1" fontAlgn="base">
              <a:buFont typeface="Arial" panose="020B0604020202020204" pitchFamily="34" charset="0"/>
              <a:buChar char="•"/>
            </a:pPr>
            <a:r>
              <a:rPr lang="nl-BE" sz="1200" b="0" i="0" dirty="0">
                <a:solidFill>
                  <a:srgbClr val="333332"/>
                </a:solidFill>
                <a:effectLst/>
                <a:latin typeface="Calibri" panose="020F0502020204030204" pitchFamily="34" charset="0"/>
                <a:cs typeface="Calibri" panose="020F0502020204030204" pitchFamily="34" charset="0"/>
              </a:rPr>
              <a:t>Het maakt niet uit over welk type transactie het gaat: een schenking, ruil, verkoop,... Van zodra er overdracht is van volle eigendom via notariële authentieke akte, treedt de renovatieverplichting in werking.</a:t>
            </a:r>
          </a:p>
          <a:p>
            <a:pPr lvl="1" fontAlgn="base">
              <a:buFont typeface="Arial" panose="020B0604020202020204" pitchFamily="34" charset="0"/>
              <a:buChar char="•"/>
            </a:pPr>
            <a:r>
              <a:rPr lang="nl-BE" sz="1200" b="0" i="0" dirty="0">
                <a:solidFill>
                  <a:srgbClr val="333332"/>
                </a:solidFill>
                <a:effectLst/>
                <a:latin typeface="Calibri" panose="020F0502020204030204" pitchFamily="34" charset="0"/>
                <a:cs typeface="Calibri" panose="020F0502020204030204" pitchFamily="34" charset="0"/>
              </a:rPr>
              <a:t>Het moet gaan om volle eigendom, dus de combinatie vruchtgebruik én naakte eigendom samen. Wordt enkel het vruchtgebruik of enkel de naakte eigendom overgedragen, dan is de renovatieverplichting niet van toepassing.</a:t>
            </a:r>
          </a:p>
          <a:p>
            <a:pPr algn="l" fontAlgn="base"/>
            <a:r>
              <a:rPr lang="nl-BE" sz="1200" b="0" i="0" dirty="0">
                <a:solidFill>
                  <a:srgbClr val="333332"/>
                </a:solidFill>
                <a:effectLst/>
                <a:latin typeface="Calibri" panose="020F0502020204030204" pitchFamily="34" charset="0"/>
                <a:cs typeface="Calibri" panose="020F0502020204030204" pitchFamily="34" charset="0"/>
              </a:rPr>
              <a:t>Ook de inbreng in een huwelijksgemeenschap valt onder de renovatieverplichting, voor zoverre deze geregeld wordt via notariële akte én een overdracht van volle eigendom behelst.</a:t>
            </a:r>
          </a:p>
          <a:p>
            <a:pPr algn="l" fontAlgn="base"/>
            <a:r>
              <a:rPr lang="nl-BE" sz="1200" b="0" i="0" dirty="0">
                <a:solidFill>
                  <a:srgbClr val="333332"/>
                </a:solidFill>
                <a:effectLst/>
                <a:latin typeface="Calibri" panose="020F0502020204030204" pitchFamily="34" charset="0"/>
                <a:cs typeface="Calibri" panose="020F0502020204030204" pitchFamily="34" charset="0"/>
              </a:rPr>
              <a:t>Enkel voor residentiële gebouwen is een specifieke uitzondering voorzien op de notariële overdracht in volle eigendom tussen natuurlijke personen in geval van scheiding, beëindiging van samenwoning en een specifieke vorm van uit onverdeeldheid treden.</a:t>
            </a:r>
          </a:p>
        </p:txBody>
      </p:sp>
    </p:spTree>
    <p:extLst>
      <p:ext uri="{BB962C8B-B14F-4D97-AF65-F5344CB8AC3E}">
        <p14:creationId xmlns:p14="http://schemas.microsoft.com/office/powerpoint/2010/main" val="405577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2F55E-91F9-BE86-CAC5-711B9EE5FD60}"/>
              </a:ext>
            </a:extLst>
          </p:cNvPr>
          <p:cNvSpPr>
            <a:spLocks noGrp="1"/>
          </p:cNvSpPr>
          <p:nvPr>
            <p:ph type="title"/>
          </p:nvPr>
        </p:nvSpPr>
        <p:spPr/>
        <p:txBody>
          <a:bodyPr>
            <a:noAutofit/>
          </a:bodyPr>
          <a:lstStyle/>
          <a:p>
            <a:r>
              <a:rPr lang="nl-BE" sz="2800" b="1" i="1" dirty="0">
                <a:latin typeface="Calibri" panose="020F0502020204030204" pitchFamily="34" charset="0"/>
                <a:cs typeface="Calibri" panose="020F0502020204030204" pitchFamily="34" charset="0"/>
              </a:rPr>
              <a:t>Wanneer moet je </a:t>
            </a:r>
            <a:r>
              <a:rPr lang="nl-BE" sz="2800" b="1" i="1" dirty="0">
                <a:solidFill>
                  <a:srgbClr val="FF0000"/>
                </a:solidFill>
                <a:latin typeface="Calibri" panose="020F0502020204030204" pitchFamily="34" charset="0"/>
                <a:cs typeface="Calibri" panose="020F0502020204030204" pitchFamily="34" charset="0"/>
              </a:rPr>
              <a:t>wel voldoen </a:t>
            </a:r>
            <a:r>
              <a:rPr lang="nl-BE" sz="2800" b="1" i="1" dirty="0">
                <a:latin typeface="Calibri" panose="020F0502020204030204" pitchFamily="34" charset="0"/>
                <a:cs typeface="Calibri" panose="020F0502020204030204" pitchFamily="34" charset="0"/>
              </a:rPr>
              <a:t>aan de renovatieverplichting?</a:t>
            </a:r>
            <a:endParaRPr lang="nl-BE" sz="2800" dirty="0"/>
          </a:p>
        </p:txBody>
      </p:sp>
      <p:sp>
        <p:nvSpPr>
          <p:cNvPr id="3" name="Tijdelijke aanduiding voor inhoud 2">
            <a:extLst>
              <a:ext uri="{FF2B5EF4-FFF2-40B4-BE49-F238E27FC236}">
                <a16:creationId xmlns:a16="http://schemas.microsoft.com/office/drawing/2014/main" id="{62A807C2-1E01-A491-872C-C12CF676B960}"/>
              </a:ext>
            </a:extLst>
          </p:cNvPr>
          <p:cNvSpPr>
            <a:spLocks noGrp="1"/>
          </p:cNvSpPr>
          <p:nvPr>
            <p:ph sz="half" idx="1"/>
          </p:nvPr>
        </p:nvSpPr>
        <p:spPr>
          <a:xfrm>
            <a:off x="1298447" y="2560320"/>
            <a:ext cx="3033229" cy="3310128"/>
          </a:xfrm>
        </p:spPr>
        <p:txBody>
          <a:bodyPr>
            <a:normAutofit/>
          </a:bodyPr>
          <a:lstStyle/>
          <a:p>
            <a:r>
              <a:rPr lang="nl-BE" sz="1200" b="0" i="0" dirty="0">
                <a:solidFill>
                  <a:srgbClr val="333332"/>
                </a:solidFill>
                <a:effectLst/>
                <a:latin typeface="Calibri" panose="020F0502020204030204" pitchFamily="34" charset="0"/>
                <a:cs typeface="Calibri" panose="020F0502020204030204" pitchFamily="34" charset="0"/>
              </a:rPr>
              <a:t>Overdracht van opstalrecht of erfpacht aan een derde partij</a:t>
            </a:r>
          </a:p>
          <a:p>
            <a:endParaRPr lang="nl-BE" sz="600" b="0" i="0" dirty="0">
              <a:solidFill>
                <a:srgbClr val="333332"/>
              </a:solidFill>
              <a:effectLst/>
              <a:latin typeface="Calibri" panose="020F0502020204030204" pitchFamily="34" charset="0"/>
              <a:cs typeface="Calibri" panose="020F0502020204030204" pitchFamily="34" charset="0"/>
            </a:endParaRPr>
          </a:p>
          <a:p>
            <a:r>
              <a:rPr lang="nl-BE" sz="1200" b="0" i="0" dirty="0">
                <a:solidFill>
                  <a:srgbClr val="333332"/>
                </a:solidFill>
                <a:effectLst/>
                <a:latin typeface="Calibri" panose="020F0502020204030204" pitchFamily="34" charset="0"/>
                <a:cs typeface="Calibri" panose="020F0502020204030204" pitchFamily="34" charset="0"/>
              </a:rPr>
              <a:t>Inbreng of overdracht van een bedrijfstak of algemeenheid</a:t>
            </a:r>
          </a:p>
        </p:txBody>
      </p:sp>
      <p:sp>
        <p:nvSpPr>
          <p:cNvPr id="4" name="Tijdelijke aanduiding voor inhoud 3">
            <a:extLst>
              <a:ext uri="{FF2B5EF4-FFF2-40B4-BE49-F238E27FC236}">
                <a16:creationId xmlns:a16="http://schemas.microsoft.com/office/drawing/2014/main" id="{FC162D17-96A3-EE45-9F91-C15B0D881371}"/>
              </a:ext>
            </a:extLst>
          </p:cNvPr>
          <p:cNvSpPr>
            <a:spLocks noGrp="1"/>
          </p:cNvSpPr>
          <p:nvPr>
            <p:ph sz="half" idx="2"/>
          </p:nvPr>
        </p:nvSpPr>
        <p:spPr>
          <a:xfrm>
            <a:off x="4331676" y="2560320"/>
            <a:ext cx="6567972" cy="3310128"/>
          </a:xfrm>
        </p:spPr>
        <p:txBody>
          <a:bodyPr>
            <a:normAutofit/>
          </a:bodyPr>
          <a:lstStyle/>
          <a:p>
            <a:pPr algn="l" fontAlgn="base"/>
            <a:r>
              <a:rPr lang="nl-BE" sz="1200" b="0" i="0" dirty="0">
                <a:solidFill>
                  <a:srgbClr val="333332"/>
                </a:solidFill>
                <a:effectLst/>
                <a:latin typeface="Calibri" panose="020F0502020204030204" pitchFamily="34" charset="0"/>
                <a:cs typeface="Calibri" panose="020F0502020204030204" pitchFamily="34" charset="0"/>
              </a:rPr>
              <a:t>Het Energiebesluit bepaalt in </a:t>
            </a:r>
            <a:r>
              <a:rPr lang="nl-BE" sz="1200" b="0" i="0" u="sng" dirty="0">
                <a:effectLst/>
                <a:latin typeface="Calibri" panose="020F0502020204030204" pitchFamily="34" charset="0"/>
                <a:cs typeface="Calibri" panose="020F0502020204030204" pitchFamily="34" charset="0"/>
                <a:hlinkClick r:id="rId2"/>
              </a:rPr>
              <a:t>Artikel 9.3.1 §1(opent in nieuw venster)</a:t>
            </a:r>
            <a:r>
              <a:rPr lang="nl-BE" sz="1200" b="0" i="0" dirty="0">
                <a:solidFill>
                  <a:srgbClr val="333332"/>
                </a:solidFill>
                <a:effectLst/>
                <a:latin typeface="Calibri" panose="020F0502020204030204" pitchFamily="34" charset="0"/>
                <a:cs typeface="Calibri" panose="020F0502020204030204" pitchFamily="34" charset="0"/>
              </a:rPr>
              <a:t> dat, naast het vestigen van een opstalrecht of erfpacht, ook het overdragen van een opstalrecht of erfpacht onder het toepassingsgebied van de renovatieverplichting valt.</a:t>
            </a:r>
          </a:p>
          <a:p>
            <a:pPr algn="l" fontAlgn="base"/>
            <a:r>
              <a:rPr lang="nl-BE" sz="1200" b="0" i="0" dirty="0">
                <a:solidFill>
                  <a:srgbClr val="333332"/>
                </a:solidFill>
                <a:effectLst/>
                <a:latin typeface="Calibri" panose="020F0502020204030204" pitchFamily="34" charset="0"/>
                <a:cs typeface="Calibri" panose="020F0502020204030204" pitchFamily="34" charset="0"/>
              </a:rPr>
              <a:t>Volgens de principes die omschreven staan in </a:t>
            </a:r>
            <a:r>
              <a:rPr lang="nl-BE" sz="1200" b="0" i="0" u="sng" dirty="0">
                <a:effectLst/>
                <a:latin typeface="Calibri" panose="020F0502020204030204" pitchFamily="34" charset="0"/>
                <a:cs typeface="Calibri" panose="020F0502020204030204" pitchFamily="34" charset="0"/>
                <a:hlinkClick r:id="rId3"/>
              </a:rPr>
              <a:t>Omzendbrief OMG/VEKA 2022/1(PDF bestand opent in nieuw venster)</a:t>
            </a:r>
            <a:r>
              <a:rPr lang="nl-BE" sz="1200" b="0" i="0" dirty="0">
                <a:solidFill>
                  <a:srgbClr val="333332"/>
                </a:solidFill>
                <a:effectLst/>
                <a:latin typeface="Calibri" panose="020F0502020204030204" pitchFamily="34" charset="0"/>
                <a:cs typeface="Calibri" panose="020F0502020204030204" pitchFamily="34" charset="0"/>
              </a:rPr>
              <a:t>, vallen deze overdrachtsvormen binnen het toepassingsgebied van de renovatieverplichting.</a:t>
            </a:r>
          </a:p>
          <a:p>
            <a:pPr algn="l" fontAlgn="base"/>
            <a:endParaRPr lang="nl-BE" sz="1200" b="0" i="0" dirty="0">
              <a:solidFill>
                <a:srgbClr val="333332"/>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273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2F55E-91F9-BE86-CAC5-711B9EE5FD60}"/>
              </a:ext>
            </a:extLst>
          </p:cNvPr>
          <p:cNvSpPr>
            <a:spLocks noGrp="1"/>
          </p:cNvSpPr>
          <p:nvPr>
            <p:ph type="title"/>
          </p:nvPr>
        </p:nvSpPr>
        <p:spPr/>
        <p:txBody>
          <a:bodyPr>
            <a:noAutofit/>
          </a:bodyPr>
          <a:lstStyle/>
          <a:p>
            <a:r>
              <a:rPr lang="nl-BE" sz="2800" b="1" i="1" dirty="0">
                <a:latin typeface="Calibri" panose="020F0502020204030204" pitchFamily="34" charset="0"/>
                <a:cs typeface="Calibri" panose="020F0502020204030204" pitchFamily="34" charset="0"/>
              </a:rPr>
              <a:t>Wanneer moet je </a:t>
            </a:r>
            <a:r>
              <a:rPr lang="nl-BE" sz="2800" b="1" i="1" dirty="0">
                <a:solidFill>
                  <a:srgbClr val="FF0000"/>
                </a:solidFill>
                <a:latin typeface="Calibri" panose="020F0502020204030204" pitchFamily="34" charset="0"/>
                <a:cs typeface="Calibri" panose="020F0502020204030204" pitchFamily="34" charset="0"/>
              </a:rPr>
              <a:t>niet voldoen </a:t>
            </a:r>
            <a:r>
              <a:rPr lang="nl-BE" sz="2800" b="1" i="1" dirty="0">
                <a:latin typeface="Calibri" panose="020F0502020204030204" pitchFamily="34" charset="0"/>
                <a:cs typeface="Calibri" panose="020F0502020204030204" pitchFamily="34" charset="0"/>
              </a:rPr>
              <a:t>aan de renovatieverplichting?</a:t>
            </a:r>
            <a:endParaRPr lang="nl-BE" sz="2800" dirty="0"/>
          </a:p>
        </p:txBody>
      </p:sp>
      <p:sp>
        <p:nvSpPr>
          <p:cNvPr id="3" name="Tijdelijke aanduiding voor inhoud 2">
            <a:extLst>
              <a:ext uri="{FF2B5EF4-FFF2-40B4-BE49-F238E27FC236}">
                <a16:creationId xmlns:a16="http://schemas.microsoft.com/office/drawing/2014/main" id="{62A807C2-1E01-A491-872C-C12CF676B960}"/>
              </a:ext>
            </a:extLst>
          </p:cNvPr>
          <p:cNvSpPr>
            <a:spLocks noGrp="1"/>
          </p:cNvSpPr>
          <p:nvPr>
            <p:ph sz="half" idx="1"/>
          </p:nvPr>
        </p:nvSpPr>
        <p:spPr>
          <a:xfrm>
            <a:off x="1298447" y="2560319"/>
            <a:ext cx="3033229" cy="3584449"/>
          </a:xfrm>
        </p:spPr>
        <p:txBody>
          <a:bodyPr>
            <a:normAutofit fontScale="77500" lnSpcReduction="20000"/>
          </a:bodyPr>
          <a:lstStyle/>
          <a:p>
            <a:r>
              <a:rPr lang="nl-BE" sz="1500" b="0" i="0" dirty="0">
                <a:solidFill>
                  <a:srgbClr val="333332"/>
                </a:solidFill>
                <a:effectLst/>
                <a:latin typeface="Calibri" panose="020F0502020204030204" pitchFamily="34" charset="0"/>
                <a:cs typeface="Calibri" panose="020F0502020204030204" pitchFamily="34" charset="0"/>
              </a:rPr>
              <a:t>Notariële akten met declaratieve werking</a:t>
            </a:r>
          </a:p>
          <a:p>
            <a:r>
              <a:rPr lang="nl-BE" sz="1500" b="0" i="0" dirty="0">
                <a:solidFill>
                  <a:srgbClr val="333332"/>
                </a:solidFill>
                <a:effectLst/>
                <a:latin typeface="Calibri" panose="020F0502020204030204" pitchFamily="34" charset="0"/>
                <a:cs typeface="Calibri" panose="020F0502020204030204" pitchFamily="34" charset="0"/>
              </a:rPr>
              <a:t>Notariële overdracht in volle eigendom bij echtscheiding, beëindiging van samenwoning of uit onverdeeldheid treden</a:t>
            </a: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a:p>
            <a:r>
              <a:rPr lang="nl-BE" sz="1300" b="0" i="0" dirty="0">
                <a:solidFill>
                  <a:srgbClr val="333332"/>
                </a:solidFill>
                <a:effectLst/>
                <a:latin typeface="Calibri" panose="020F0502020204030204" pitchFamily="34" charset="0"/>
                <a:cs typeface="Calibri" panose="020F0502020204030204" pitchFamily="34" charset="0"/>
              </a:rPr>
              <a:t>‘Share Deal’</a:t>
            </a:r>
            <a:endParaRPr lang="nl-BE" sz="1300" dirty="0">
              <a:solidFill>
                <a:srgbClr val="333332"/>
              </a:solidFill>
              <a:latin typeface="Calibri" panose="020F0502020204030204" pitchFamily="34" charset="0"/>
              <a:cs typeface="Calibri" panose="020F0502020204030204" pitchFamily="34" charset="0"/>
            </a:endParaRPr>
          </a:p>
          <a:p>
            <a:endParaRPr lang="nl-BE" sz="1200" dirty="0">
              <a:latin typeface="Calibri" panose="020F0502020204030204" pitchFamily="34" charset="0"/>
              <a:cs typeface="Calibri" panose="020F0502020204030204" pitchFamily="34" charset="0"/>
            </a:endParaRPr>
          </a:p>
        </p:txBody>
      </p:sp>
      <p:sp>
        <p:nvSpPr>
          <p:cNvPr id="4" name="Tijdelijke aanduiding voor inhoud 3">
            <a:extLst>
              <a:ext uri="{FF2B5EF4-FFF2-40B4-BE49-F238E27FC236}">
                <a16:creationId xmlns:a16="http://schemas.microsoft.com/office/drawing/2014/main" id="{FC162D17-96A3-EE45-9F91-C15B0D881371}"/>
              </a:ext>
            </a:extLst>
          </p:cNvPr>
          <p:cNvSpPr>
            <a:spLocks noGrp="1"/>
          </p:cNvSpPr>
          <p:nvPr>
            <p:ph sz="half" idx="2"/>
          </p:nvPr>
        </p:nvSpPr>
        <p:spPr>
          <a:xfrm>
            <a:off x="4396154" y="2560320"/>
            <a:ext cx="6503494" cy="3310128"/>
          </a:xfrm>
        </p:spPr>
        <p:txBody>
          <a:bodyPr>
            <a:normAutofit fontScale="77500" lnSpcReduction="20000"/>
          </a:bodyPr>
          <a:lstStyle/>
          <a:p>
            <a:r>
              <a:rPr lang="nl-BE" sz="1400" b="0" i="0" dirty="0">
                <a:solidFill>
                  <a:srgbClr val="333332"/>
                </a:solidFill>
                <a:effectLst/>
                <a:latin typeface="Calibri" panose="020F0502020204030204" pitchFamily="34" charset="0"/>
                <a:cs typeface="Calibri" panose="020F0502020204030204" pitchFamily="34" charset="0"/>
              </a:rPr>
              <a:t>Bij akten met een declaratieve werking geldt de renovatieverplichting niet.</a:t>
            </a:r>
          </a:p>
          <a:p>
            <a:pPr algn="l" fontAlgn="base"/>
            <a:r>
              <a:rPr lang="nl-BE" sz="1400" b="0" i="0" dirty="0">
                <a:solidFill>
                  <a:srgbClr val="333332"/>
                </a:solidFill>
                <a:effectLst/>
                <a:latin typeface="Calibri" panose="020F0502020204030204" pitchFamily="34" charset="0"/>
                <a:cs typeface="Calibri" panose="020F0502020204030204" pitchFamily="34" charset="0"/>
              </a:rPr>
              <a:t>In een beperkt aantal gevallen van overdracht van volle eigendom van een residentieel gebouw tussen natuurlijke personen is de renovatieverplichting niet van toepassing:</a:t>
            </a:r>
          </a:p>
          <a:p>
            <a:pPr lvl="1" fontAlgn="base">
              <a:buFont typeface="Arial" panose="020B0604020202020204" pitchFamily="34" charset="0"/>
              <a:buChar char="•"/>
            </a:pPr>
            <a:r>
              <a:rPr lang="nl-BE" sz="1400" b="0" i="0" dirty="0">
                <a:solidFill>
                  <a:srgbClr val="333332"/>
                </a:solidFill>
                <a:effectLst/>
                <a:latin typeface="Calibri" panose="020F0502020204030204" pitchFamily="34" charset="0"/>
                <a:cs typeface="Calibri" panose="020F0502020204030204" pitchFamily="34" charset="0"/>
              </a:rPr>
              <a:t>als in het kader van echtscheiding of de beëindiging van een (al dan niet wettelijke) samenwoning er een notariële overdracht in volle eigendom van een deel van die volle eigendom plaatsvindt tussen natuurlijke personen die allen al eigenaar zijn van het residentieel gebouw en waarbij minstens een van hen daar zijn hoofdverblijfplaats heeft en behoudt, dan is er geen renovatieverplichting.</a:t>
            </a:r>
          </a:p>
          <a:p>
            <a:pPr lvl="1" fontAlgn="base">
              <a:buFont typeface="Arial" panose="020B0604020202020204" pitchFamily="34" charset="0"/>
              <a:buChar char="•"/>
            </a:pPr>
            <a:r>
              <a:rPr lang="nl-BE" sz="1400" b="0" i="0" dirty="0">
                <a:solidFill>
                  <a:srgbClr val="333332"/>
                </a:solidFill>
                <a:effectLst/>
                <a:latin typeface="Calibri" panose="020F0502020204030204" pitchFamily="34" charset="0"/>
                <a:cs typeface="Calibri" panose="020F0502020204030204" pitchFamily="34" charset="0"/>
              </a:rPr>
              <a:t>in geval van een notariële overdracht in volle eigendom van een deel van die volle eigendom, tussen natuurlijke personen die allen al eigenaar zijn van één residentieel gebouw in kwestie, en waarbij minstens een van hen daar zijn hoofdverblijfplaats heeft en behoudt, is er geen renovatieverplichting.</a:t>
            </a:r>
          </a:p>
          <a:p>
            <a:pPr lvl="1" fontAlgn="base"/>
            <a:r>
              <a:rPr lang="nl-BE" sz="1400" b="0" i="0" dirty="0">
                <a:solidFill>
                  <a:srgbClr val="333332"/>
                </a:solidFill>
                <a:effectLst/>
                <a:latin typeface="Calibri" panose="020F0502020204030204" pitchFamily="34" charset="0"/>
                <a:cs typeface="Calibri" panose="020F0502020204030204" pitchFamily="34" charset="0"/>
              </a:rPr>
              <a:t>Deze uitzonderingen zijn niet van toepassing bij overdracht in volle eigendom van niet-residentiële gebouwen of bij overdracht in volle eigendom tussen rechtspersonen. Daarvoor geldt de renovatieverplichting wél.</a:t>
            </a:r>
          </a:p>
          <a:p>
            <a:pPr algn="l" fontAlgn="base"/>
            <a:r>
              <a:rPr lang="nl-BE" sz="1400" b="0" i="0" dirty="0">
                <a:solidFill>
                  <a:srgbClr val="333332"/>
                </a:solidFill>
                <a:effectLst/>
                <a:latin typeface="Calibri" panose="020F0502020204030204" pitchFamily="34" charset="0"/>
                <a:cs typeface="Calibri" panose="020F0502020204030204" pitchFamily="34" charset="0"/>
              </a:rPr>
              <a:t>Bij een share deal is er sprake van een overdracht of verkoop van aandelen. Enkel het aandeelhouderschap van een vennootschap verandert. Het vastgoed van de vennootschap ondergaat geen transactie en blijft bij dezelfde rechtspersoon (namelijk de vennootschap in kwestie).</a:t>
            </a:r>
          </a:p>
          <a:p>
            <a:endParaRPr lang="nl-B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86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2F55E-91F9-BE86-CAC5-711B9EE5FD60}"/>
              </a:ext>
            </a:extLst>
          </p:cNvPr>
          <p:cNvSpPr>
            <a:spLocks noGrp="1"/>
          </p:cNvSpPr>
          <p:nvPr>
            <p:ph type="title"/>
          </p:nvPr>
        </p:nvSpPr>
        <p:spPr/>
        <p:txBody>
          <a:bodyPr>
            <a:noAutofit/>
          </a:bodyPr>
          <a:lstStyle/>
          <a:p>
            <a:r>
              <a:rPr lang="nl-BE" sz="2800" b="1" i="1" dirty="0">
                <a:latin typeface="Calibri" panose="020F0502020204030204" pitchFamily="34" charset="0"/>
                <a:cs typeface="Calibri" panose="020F0502020204030204" pitchFamily="34" charset="0"/>
              </a:rPr>
              <a:t>Wanneer moet je </a:t>
            </a:r>
            <a:r>
              <a:rPr lang="nl-BE" sz="2800" b="1" i="1" dirty="0">
                <a:solidFill>
                  <a:srgbClr val="FF0000"/>
                </a:solidFill>
                <a:latin typeface="Calibri" panose="020F0502020204030204" pitchFamily="34" charset="0"/>
                <a:cs typeface="Calibri" panose="020F0502020204030204" pitchFamily="34" charset="0"/>
              </a:rPr>
              <a:t>niet voldoen </a:t>
            </a:r>
            <a:r>
              <a:rPr lang="nl-BE" sz="2800" b="1" i="1" dirty="0">
                <a:latin typeface="Calibri" panose="020F0502020204030204" pitchFamily="34" charset="0"/>
                <a:cs typeface="Calibri" panose="020F0502020204030204" pitchFamily="34" charset="0"/>
              </a:rPr>
              <a:t>aan de renovatieverplichting?</a:t>
            </a:r>
            <a:endParaRPr lang="nl-BE" sz="2800" dirty="0"/>
          </a:p>
        </p:txBody>
      </p:sp>
      <p:sp>
        <p:nvSpPr>
          <p:cNvPr id="3" name="Tijdelijke aanduiding voor inhoud 2">
            <a:extLst>
              <a:ext uri="{FF2B5EF4-FFF2-40B4-BE49-F238E27FC236}">
                <a16:creationId xmlns:a16="http://schemas.microsoft.com/office/drawing/2014/main" id="{62A807C2-1E01-A491-872C-C12CF676B960}"/>
              </a:ext>
            </a:extLst>
          </p:cNvPr>
          <p:cNvSpPr>
            <a:spLocks noGrp="1"/>
          </p:cNvSpPr>
          <p:nvPr>
            <p:ph sz="half" idx="1"/>
          </p:nvPr>
        </p:nvSpPr>
        <p:spPr>
          <a:xfrm>
            <a:off x="1298447" y="2560320"/>
            <a:ext cx="3033229" cy="3617742"/>
          </a:xfrm>
        </p:spPr>
        <p:txBody>
          <a:bodyPr>
            <a:normAutofit fontScale="85000" lnSpcReduction="20000"/>
          </a:bodyPr>
          <a:lstStyle/>
          <a:p>
            <a:r>
              <a:rPr lang="nl-BE" sz="1400" b="0" i="0" dirty="0">
                <a:solidFill>
                  <a:srgbClr val="333332"/>
                </a:solidFill>
                <a:effectLst/>
                <a:latin typeface="Calibri" panose="020F0502020204030204" pitchFamily="34" charset="0"/>
                <a:cs typeface="Calibri" panose="020F0502020204030204" pitchFamily="34" charset="0"/>
              </a:rPr>
              <a:t>Verlenging van opstalrecht of erfpacht</a:t>
            </a:r>
          </a:p>
          <a:p>
            <a:endParaRPr lang="nl-BE" sz="1400" dirty="0">
              <a:solidFill>
                <a:srgbClr val="333332"/>
              </a:solidFill>
              <a:latin typeface="Calibri" panose="020F0502020204030204" pitchFamily="34" charset="0"/>
              <a:cs typeface="Calibri" panose="020F0502020204030204" pitchFamily="34" charset="0"/>
            </a:endParaRPr>
          </a:p>
          <a:p>
            <a:endParaRPr lang="nl-BE" sz="1400" b="0" i="0" dirty="0">
              <a:solidFill>
                <a:srgbClr val="333332"/>
              </a:solidFill>
              <a:effectLst/>
              <a:latin typeface="Calibri" panose="020F0502020204030204" pitchFamily="34" charset="0"/>
              <a:cs typeface="Calibri" panose="020F0502020204030204" pitchFamily="34" charset="0"/>
            </a:endParaRPr>
          </a:p>
          <a:p>
            <a:r>
              <a:rPr lang="nl-BE" sz="1400" b="0" i="0" dirty="0">
                <a:solidFill>
                  <a:srgbClr val="333332"/>
                </a:solidFill>
                <a:effectLst/>
                <a:latin typeface="Calibri" panose="020F0502020204030204" pitchFamily="34" charset="0"/>
                <a:cs typeface="Calibri" panose="020F0502020204030204" pitchFamily="34" charset="0"/>
              </a:rPr>
              <a:t>Erfenis</a:t>
            </a:r>
          </a:p>
          <a:p>
            <a:endParaRPr lang="nl-BE" sz="1400" dirty="0">
              <a:solidFill>
                <a:srgbClr val="333332"/>
              </a:solidFill>
              <a:latin typeface="Calibri" panose="020F0502020204030204" pitchFamily="34" charset="0"/>
              <a:cs typeface="Calibri" panose="020F0502020204030204" pitchFamily="34" charset="0"/>
            </a:endParaRPr>
          </a:p>
          <a:p>
            <a:pPr marL="0" indent="0">
              <a:buNone/>
            </a:pPr>
            <a:endParaRPr lang="nl-BE" sz="1400" dirty="0">
              <a:solidFill>
                <a:srgbClr val="333332"/>
              </a:solidFill>
              <a:latin typeface="Calibri" panose="020F0502020204030204" pitchFamily="34" charset="0"/>
              <a:cs typeface="Calibri" panose="020F0502020204030204" pitchFamily="34" charset="0"/>
            </a:endParaRPr>
          </a:p>
          <a:p>
            <a:pPr marL="0" indent="0">
              <a:buNone/>
            </a:pPr>
            <a:endParaRPr lang="nl-BE" dirty="0">
              <a:solidFill>
                <a:srgbClr val="333332"/>
              </a:solidFill>
              <a:latin typeface="Calibri" panose="020F0502020204030204" pitchFamily="34" charset="0"/>
              <a:cs typeface="Calibri" panose="020F0502020204030204" pitchFamily="34" charset="0"/>
            </a:endParaRPr>
          </a:p>
          <a:p>
            <a:r>
              <a:rPr lang="nl-BE" sz="1400" b="0" i="0" dirty="0">
                <a:solidFill>
                  <a:srgbClr val="333332"/>
                </a:solidFill>
                <a:effectLst/>
                <a:latin typeface="Calibri" panose="020F0502020204030204" pitchFamily="34" charset="0"/>
                <a:cs typeface="Calibri" panose="020F0502020204030204" pitchFamily="34" charset="0"/>
              </a:rPr>
              <a:t>Fusie of opslorping</a:t>
            </a:r>
          </a:p>
          <a:p>
            <a:r>
              <a:rPr lang="nl-BE" sz="1400" dirty="0">
                <a:solidFill>
                  <a:schemeClr val="tx1"/>
                </a:solidFill>
                <a:latin typeface="Calibri" panose="020F0502020204030204" pitchFamily="34" charset="0"/>
              </a:rPr>
              <a:t>Sloop</a:t>
            </a:r>
          </a:p>
          <a:p>
            <a:r>
              <a:rPr lang="nl-BE" sz="1400" b="0" i="0" dirty="0">
                <a:solidFill>
                  <a:srgbClr val="333332"/>
                </a:solidFill>
                <a:effectLst/>
                <a:latin typeface="Calibri" panose="020F0502020204030204" pitchFamily="34" charset="0"/>
                <a:cs typeface="Calibri" panose="020F0502020204030204" pitchFamily="34" charset="0"/>
              </a:rPr>
              <a:t>(Partiële) splitsing</a:t>
            </a:r>
          </a:p>
          <a:p>
            <a:endParaRPr lang="nl-BE" sz="1400" dirty="0">
              <a:solidFill>
                <a:srgbClr val="333332"/>
              </a:solidFill>
              <a:latin typeface="Calibri" panose="020F0502020204030204" pitchFamily="34" charset="0"/>
              <a:cs typeface="Calibri" panose="020F0502020204030204" pitchFamily="34" charset="0"/>
            </a:endParaRPr>
          </a:p>
          <a:p>
            <a:endParaRPr lang="nl-BE" sz="1400" dirty="0">
              <a:solidFill>
                <a:srgbClr val="333332"/>
              </a:solidFill>
              <a:latin typeface="Calibri" panose="020F0502020204030204" pitchFamily="34" charset="0"/>
              <a:cs typeface="Calibri" panose="020F0502020204030204" pitchFamily="34" charset="0"/>
            </a:endParaRPr>
          </a:p>
          <a:p>
            <a:endParaRPr lang="nl-BE" sz="1400" dirty="0">
              <a:solidFill>
                <a:srgbClr val="333332"/>
              </a:solidFill>
              <a:latin typeface="Calibri" panose="020F0502020204030204" pitchFamily="34" charset="0"/>
              <a:cs typeface="Calibri" panose="020F0502020204030204" pitchFamily="34" charset="0"/>
            </a:endParaRPr>
          </a:p>
          <a:p>
            <a:endParaRPr lang="nl-BE" sz="1400" dirty="0">
              <a:solidFill>
                <a:srgbClr val="333332"/>
              </a:solidFill>
              <a:latin typeface="Calibri" panose="020F0502020204030204" pitchFamily="34" charset="0"/>
              <a:cs typeface="Calibri" panose="020F0502020204030204" pitchFamily="34" charset="0"/>
            </a:endParaRPr>
          </a:p>
          <a:p>
            <a:endParaRPr lang="nl-BE" sz="1200" dirty="0">
              <a:solidFill>
                <a:srgbClr val="333332"/>
              </a:solidFill>
              <a:latin typeface="Calibri" panose="020F0502020204030204" pitchFamily="34" charset="0"/>
              <a:cs typeface="Calibri" panose="020F0502020204030204" pitchFamily="34" charset="0"/>
            </a:endParaRPr>
          </a:p>
        </p:txBody>
      </p:sp>
      <p:sp>
        <p:nvSpPr>
          <p:cNvPr id="4" name="Tijdelijke aanduiding voor inhoud 3">
            <a:extLst>
              <a:ext uri="{FF2B5EF4-FFF2-40B4-BE49-F238E27FC236}">
                <a16:creationId xmlns:a16="http://schemas.microsoft.com/office/drawing/2014/main" id="{FC162D17-96A3-EE45-9F91-C15B0D881371}"/>
              </a:ext>
            </a:extLst>
          </p:cNvPr>
          <p:cNvSpPr>
            <a:spLocks noGrp="1"/>
          </p:cNvSpPr>
          <p:nvPr>
            <p:ph sz="half" idx="2"/>
          </p:nvPr>
        </p:nvSpPr>
        <p:spPr>
          <a:xfrm>
            <a:off x="4331676" y="2560319"/>
            <a:ext cx="6567972" cy="3529819"/>
          </a:xfrm>
        </p:spPr>
        <p:txBody>
          <a:bodyPr>
            <a:normAutofit fontScale="85000" lnSpcReduction="20000"/>
          </a:bodyPr>
          <a:lstStyle/>
          <a:p>
            <a:pPr algn="l" fontAlgn="base"/>
            <a:r>
              <a:rPr lang="nl-BE" sz="1400" b="0" i="0" dirty="0">
                <a:solidFill>
                  <a:srgbClr val="333332"/>
                </a:solidFill>
                <a:effectLst/>
                <a:latin typeface="Calibri" panose="020F0502020204030204" pitchFamily="34" charset="0"/>
                <a:cs typeface="Calibri" panose="020F0502020204030204" pitchFamily="34" charset="0"/>
              </a:rPr>
              <a:t>Bij een verlenging van een opstalrecht of erfpacht tussen dezelfde partijen, is de renovatieverplichting niet van toepassing.</a:t>
            </a:r>
          </a:p>
          <a:p>
            <a:pPr lvl="1" fontAlgn="base"/>
            <a:r>
              <a:rPr lang="nl-BE" sz="1400" b="0" i="0" dirty="0">
                <a:solidFill>
                  <a:srgbClr val="333332"/>
                </a:solidFill>
                <a:effectLst/>
                <a:latin typeface="Calibri" panose="020F0502020204030204" pitchFamily="34" charset="0"/>
                <a:cs typeface="Calibri" panose="020F0502020204030204" pitchFamily="34" charset="0"/>
              </a:rPr>
              <a:t>Meer daarover in de </a:t>
            </a:r>
            <a:r>
              <a:rPr lang="nl-BE" sz="1400" b="0" i="0" u="sng" dirty="0">
                <a:solidFill>
                  <a:srgbClr val="333332"/>
                </a:solidFill>
                <a:effectLst/>
                <a:latin typeface="Calibri" panose="020F0502020204030204" pitchFamily="34" charset="0"/>
                <a:cs typeface="Calibri" panose="020F0502020204030204" pitchFamily="34" charset="0"/>
                <a:hlinkClick r:id="rId2"/>
              </a:rPr>
              <a:t>Omzendbrief OMG/VEKA 2022/1(PDF bestand opent in nieuw venster)</a:t>
            </a:r>
            <a:r>
              <a:rPr lang="nl-BE" sz="1400" b="0" i="0" dirty="0">
                <a:solidFill>
                  <a:srgbClr val="333332"/>
                </a:solidFill>
                <a:effectLst/>
                <a:latin typeface="Calibri" panose="020F0502020204030204" pitchFamily="34" charset="0"/>
                <a:cs typeface="Calibri" panose="020F0502020204030204" pitchFamily="34" charset="0"/>
              </a:rPr>
              <a:t> over het recht van opstal en erfpacht</a:t>
            </a:r>
          </a:p>
          <a:p>
            <a:pPr algn="l" fontAlgn="base"/>
            <a:r>
              <a:rPr lang="nl-BE" sz="1400" b="0" i="0" dirty="0">
                <a:solidFill>
                  <a:srgbClr val="333332"/>
                </a:solidFill>
                <a:effectLst/>
                <a:latin typeface="Calibri" panose="020F0502020204030204" pitchFamily="34" charset="0"/>
                <a:cs typeface="Calibri" panose="020F0502020204030204" pitchFamily="34" charset="0"/>
              </a:rPr>
              <a:t>Een erfenis valt niet onder een notariële overdracht in volle eigendom. De renovatieverplichting is dus niet van toepassing bij een erfenis.</a:t>
            </a:r>
          </a:p>
          <a:p>
            <a:pPr lvl="1" fontAlgn="base"/>
            <a:r>
              <a:rPr lang="nl-BE" sz="1400" b="0" i="0" dirty="0">
                <a:solidFill>
                  <a:srgbClr val="333332"/>
                </a:solidFill>
                <a:effectLst/>
                <a:latin typeface="Calibri" panose="020F0502020204030204" pitchFamily="34" charset="0"/>
                <a:cs typeface="Calibri" panose="020F0502020204030204" pitchFamily="34" charset="0"/>
              </a:rPr>
              <a:t>Let wel, een erfenis zal er niet voor zorgen dat een lopende renovatieverplichting komt te vervallen. Vindt een erfenis plaats tijdens de 5-jarige looptijd van een renovatieverplichting, dan moet de erfgenaam of nieuwe eigenaar binnen de resterende termijn voldoen aan de eisen waaraan de vorige eigenaar moest voldoen</a:t>
            </a:r>
          </a:p>
          <a:p>
            <a:r>
              <a:rPr lang="nl-BE" sz="1400" b="0" i="0" dirty="0">
                <a:solidFill>
                  <a:srgbClr val="333332"/>
                </a:solidFill>
                <a:effectLst/>
                <a:latin typeface="Calibri" panose="020F0502020204030204" pitchFamily="34" charset="0"/>
                <a:cs typeface="Calibri" panose="020F0502020204030204" pitchFamily="34" charset="0"/>
              </a:rPr>
              <a:t>Zowel bij fusie als bij opslorping is de renovatieverplichting niet van toepassing.</a:t>
            </a:r>
          </a:p>
          <a:p>
            <a:r>
              <a:rPr lang="nl-BE" sz="1400" dirty="0">
                <a:solidFill>
                  <a:schemeClr val="tx1"/>
                </a:solidFill>
                <a:latin typeface="Calibri" panose="020F0502020204030204" pitchFamily="34" charset="0"/>
              </a:rPr>
              <a:t>Voor gebouwen die binnen 5 jaar worden gesloopt.</a:t>
            </a:r>
            <a:endParaRPr lang="nl-BE" sz="1400" b="0" i="0" dirty="0">
              <a:solidFill>
                <a:srgbClr val="333332"/>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nl-BE" sz="1400" b="0" i="0" dirty="0">
                <a:solidFill>
                  <a:srgbClr val="333332"/>
                </a:solidFill>
                <a:effectLst/>
                <a:latin typeface="Calibri" panose="020F0502020204030204" pitchFamily="34" charset="0"/>
                <a:cs typeface="Calibri" panose="020F0502020204030204" pitchFamily="34" charset="0"/>
              </a:rPr>
              <a:t>Bij een splitsing is de renovatieverplichting niet van toepassing. De ‘partiële splitsing’ wordt in het Wetboek van Vennootschappen en Verenigingen (WVV) gelijkgesteld aan een splitsing. Dus ook bij een partiële splitsing geldt de renovatieverplichting niet.</a:t>
            </a:r>
          </a:p>
          <a:p>
            <a:pPr lvl="1" fontAlgn="base"/>
            <a:r>
              <a:rPr lang="nl-BE" sz="1400" b="0" i="0" dirty="0">
                <a:solidFill>
                  <a:srgbClr val="333332"/>
                </a:solidFill>
                <a:effectLst/>
                <a:latin typeface="Calibri" panose="020F0502020204030204" pitchFamily="34" charset="0"/>
                <a:cs typeface="Calibri" panose="020F0502020204030204" pitchFamily="34" charset="0"/>
              </a:rPr>
              <a:t>Meer daarover in de </a:t>
            </a:r>
            <a:r>
              <a:rPr lang="nl-BE" sz="1400" u="sng" dirty="0">
                <a:solidFill>
                  <a:srgbClr val="333332"/>
                </a:solidFill>
                <a:latin typeface="Calibri" panose="020F0502020204030204" pitchFamily="34" charset="0"/>
                <a:cs typeface="Calibri" panose="020F0502020204030204" pitchFamily="34" charset="0"/>
                <a:hlinkClick r:id="rId2"/>
              </a:rPr>
              <a:t>Omzendbrief OMG/VEKA 2022/1(PDF bestand opent in nieuw venster)</a:t>
            </a:r>
            <a:endParaRPr lang="nl-BE" sz="1400" b="0" i="0" dirty="0">
              <a:solidFill>
                <a:srgbClr val="333332"/>
              </a:solidFill>
              <a:effectLst/>
              <a:latin typeface="Calibri" panose="020F0502020204030204" pitchFamily="34" charset="0"/>
              <a:cs typeface="Calibri" panose="020F0502020204030204" pitchFamily="34" charset="0"/>
            </a:endParaRPr>
          </a:p>
          <a:p>
            <a:pPr marL="0" indent="0">
              <a:buNone/>
            </a:pPr>
            <a:endParaRPr lang="nl-B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510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0F64E-ECA2-3E43-789A-55CF806926DA}"/>
              </a:ext>
            </a:extLst>
          </p:cNvPr>
          <p:cNvSpPr>
            <a:spLocks noGrp="1"/>
          </p:cNvSpPr>
          <p:nvPr>
            <p:ph type="title"/>
          </p:nvPr>
        </p:nvSpPr>
        <p:spPr/>
        <p:txBody>
          <a:bodyPr>
            <a:normAutofit/>
          </a:bodyPr>
          <a:lstStyle/>
          <a:p>
            <a:r>
              <a:rPr lang="nl-BE" sz="2800" b="1" i="1" dirty="0">
                <a:latin typeface="Calibri" panose="020F0502020204030204" pitchFamily="34" charset="0"/>
                <a:cs typeface="Calibri" panose="020F0502020204030204" pitchFamily="34" charset="0"/>
              </a:rPr>
              <a:t>Wat met gebouwen die ook een niet-residentieel gedeelte hebben </a:t>
            </a:r>
            <a:r>
              <a:rPr lang="nl-BE" sz="2800" b="1" i="1" dirty="0" err="1">
                <a:latin typeface="Calibri" panose="020F0502020204030204" pitchFamily="34" charset="0"/>
                <a:cs typeface="Calibri" panose="020F0502020204030204" pitchFamily="34" charset="0"/>
              </a:rPr>
              <a:t>bvb</a:t>
            </a:r>
            <a:r>
              <a:rPr lang="nl-BE" sz="2800" b="1" i="1" dirty="0">
                <a:latin typeface="Calibri" panose="020F0502020204030204" pitchFamily="34" charset="0"/>
                <a:cs typeface="Calibri" panose="020F0502020204030204" pitchFamily="34" charset="0"/>
              </a:rPr>
              <a:t> een dokterspraktijk?</a:t>
            </a:r>
          </a:p>
        </p:txBody>
      </p:sp>
      <p:sp>
        <p:nvSpPr>
          <p:cNvPr id="3" name="Tijdelijke aanduiding voor inhoud 2">
            <a:extLst>
              <a:ext uri="{FF2B5EF4-FFF2-40B4-BE49-F238E27FC236}">
                <a16:creationId xmlns:a16="http://schemas.microsoft.com/office/drawing/2014/main" id="{454826D5-3292-DFF9-BD01-B31082F077E4}"/>
              </a:ext>
            </a:extLst>
          </p:cNvPr>
          <p:cNvSpPr>
            <a:spLocks noGrp="1"/>
          </p:cNvSpPr>
          <p:nvPr>
            <p:ph idx="1"/>
          </p:nvPr>
        </p:nvSpPr>
        <p:spPr/>
        <p:txBody>
          <a:bodyPr>
            <a:normAutofit/>
          </a:bodyPr>
          <a:lstStyle/>
          <a:p>
            <a:r>
              <a:rPr lang="nl-BE" sz="1400" dirty="0">
                <a:solidFill>
                  <a:schemeClr val="tx1"/>
                </a:solidFill>
                <a:latin typeface="Calibri" panose="020F0502020204030204" pitchFamily="34" charset="0"/>
              </a:rPr>
              <a:t>Een gebouweenheid kan verschillende bestemmingen huisvesten. Om te weten of een gebouweenheid onder de residentiële of onder de niet-residentiële renovatieverplichting valt, wordt er gekeken naar de hoofdbestemming. Dit is de bestemming die de grootste bruikbare vloeroppervlakte inneemt</a:t>
            </a:r>
          </a:p>
          <a:p>
            <a:r>
              <a:rPr lang="nl-BE" sz="1400" dirty="0">
                <a:solidFill>
                  <a:schemeClr val="tx1"/>
                </a:solidFill>
                <a:latin typeface="Calibri" panose="020F0502020204030204" pitchFamily="34" charset="0"/>
              </a:rPr>
              <a:t>Als de delen van de eenheid waar een industriële activiteit plaatsvindt meer dan 70% van de bruikbare vloeroppervlakte van de gebouweenheid innemen, is de hoofdbestemming van de gebouweenheid industrie en valt de gebouweenheid zo wie zo niet onder het toepassingsgebied van de renovatieverplichting</a:t>
            </a:r>
          </a:p>
          <a:p>
            <a:r>
              <a:rPr lang="nl-BE" sz="1400" dirty="0">
                <a:solidFill>
                  <a:schemeClr val="tx1"/>
                </a:solidFill>
                <a:latin typeface="Calibri" panose="020F0502020204030204" pitchFamily="34" charset="0"/>
              </a:rPr>
              <a:t>In alle andere gevallen geldt dat de hoofdbestemming gelijk is aan de bestemming die de grootste bruikbare vloeroppervlakte beslaat. </a:t>
            </a:r>
            <a:r>
              <a:rPr lang="nl-BE" sz="1400" b="0" i="0" dirty="0">
                <a:solidFill>
                  <a:srgbClr val="333332"/>
                </a:solidFill>
                <a:effectLst/>
                <a:latin typeface="Calibri" panose="020F0502020204030204" pitchFamily="34" charset="0"/>
                <a:cs typeface="Calibri" panose="020F0502020204030204" pitchFamily="34" charset="0"/>
              </a:rPr>
              <a:t>Als er geen grootste aandeel kan bepaald worden, is de hoofdbestemming van de gebouweenheid niet-residentieel en valt de gebouweenheid onder de niet-residentiële renovatieverplichting.</a:t>
            </a:r>
            <a:endParaRPr lang="nl-BE"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47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8CF15-50BA-AA43-57B7-C1952C1746D0}"/>
              </a:ext>
            </a:extLst>
          </p:cNvPr>
          <p:cNvSpPr>
            <a:spLocks noGrp="1"/>
          </p:cNvSpPr>
          <p:nvPr>
            <p:ph type="title"/>
          </p:nvPr>
        </p:nvSpPr>
        <p:spPr>
          <a:xfrm>
            <a:off x="838200" y="604822"/>
            <a:ext cx="10515600" cy="1903942"/>
          </a:xfrm>
        </p:spPr>
        <p:txBody>
          <a:bodyPr>
            <a:normAutofit/>
          </a:bodyPr>
          <a:lstStyle/>
          <a:p>
            <a:pPr algn="ctr"/>
            <a:r>
              <a:rPr lang="nl-BE" sz="3600" b="1" i="1" dirty="0">
                <a:latin typeface="Calibri" panose="020F0502020204030204" pitchFamily="34" charset="0"/>
                <a:cs typeface="Calibri" panose="020F0502020204030204" pitchFamily="34" charset="0"/>
              </a:rPr>
              <a:t>Energetische prestaties Vlaamse woningen in detail (2019)</a:t>
            </a:r>
          </a:p>
        </p:txBody>
      </p:sp>
      <p:sp>
        <p:nvSpPr>
          <p:cNvPr id="11" name="Tijdelijke aanduiding voor inhoud 2">
            <a:extLst>
              <a:ext uri="{FF2B5EF4-FFF2-40B4-BE49-F238E27FC236}">
                <a16:creationId xmlns:a16="http://schemas.microsoft.com/office/drawing/2014/main" id="{44713B02-5CC8-88BB-BB61-1EEE3ED6F1A4}"/>
              </a:ext>
            </a:extLst>
          </p:cNvPr>
          <p:cNvSpPr>
            <a:spLocks noGrp="1"/>
          </p:cNvSpPr>
          <p:nvPr>
            <p:ph idx="1"/>
          </p:nvPr>
        </p:nvSpPr>
        <p:spPr>
          <a:xfrm>
            <a:off x="7924800" y="2556932"/>
            <a:ext cx="2971797" cy="3056468"/>
          </a:xfrm>
        </p:spPr>
        <p:txBody>
          <a:bodyPr>
            <a:normAutofit/>
          </a:bodyPr>
          <a:lstStyle/>
          <a:p>
            <a:pPr algn="l">
              <a:buFont typeface="Arial" panose="020B0604020202020204" pitchFamily="34" charset="0"/>
              <a:buChar char="•"/>
            </a:pPr>
            <a:r>
              <a:rPr lang="nl-BE" sz="1600" b="0" i="0" dirty="0">
                <a:solidFill>
                  <a:schemeClr val="tx1"/>
                </a:solidFill>
                <a:effectLst/>
                <a:latin typeface="Calibri" panose="020F0502020204030204" pitchFamily="34" charset="0"/>
                <a:cs typeface="Calibri" panose="020F0502020204030204" pitchFamily="34" charset="0"/>
              </a:rPr>
              <a:t>3,5 % van ALLE woningen heeft label A</a:t>
            </a:r>
          </a:p>
          <a:p>
            <a:pPr algn="l">
              <a:buFont typeface="Arial" panose="020B0604020202020204" pitchFamily="34" charset="0"/>
              <a:buChar char="•"/>
            </a:pPr>
            <a:r>
              <a:rPr lang="nl-BE" sz="1600" dirty="0">
                <a:solidFill>
                  <a:schemeClr val="tx1"/>
                </a:solidFill>
                <a:latin typeface="Calibri" panose="020F0502020204030204" pitchFamily="34" charset="0"/>
                <a:cs typeface="Calibri" panose="020F0502020204030204" pitchFamily="34" charset="0"/>
              </a:rPr>
              <a:t>96,5 % te renoveren naar label A over 30 jaar                  = </a:t>
            </a:r>
            <a:r>
              <a:rPr lang="nl-BE" sz="1600" dirty="0">
                <a:solidFill>
                  <a:srgbClr val="FF0000"/>
                </a:solidFill>
                <a:latin typeface="Calibri" panose="020F0502020204030204" pitchFamily="34" charset="0"/>
                <a:cs typeface="Calibri" panose="020F0502020204030204" pitchFamily="34" charset="0"/>
              </a:rPr>
              <a:t>+/- 100.000 woningen/jaar</a:t>
            </a:r>
          </a:p>
          <a:p>
            <a:pPr algn="l">
              <a:buFont typeface="Arial" panose="020B0604020202020204" pitchFamily="34" charset="0"/>
              <a:buChar char="•"/>
            </a:pPr>
            <a:r>
              <a:rPr lang="nl-BE" sz="1600" b="0" i="0" dirty="0">
                <a:solidFill>
                  <a:schemeClr val="tx1"/>
                </a:solidFill>
                <a:effectLst/>
                <a:latin typeface="Calibri" panose="020F0502020204030204" pitchFamily="34" charset="0"/>
                <a:cs typeface="Calibri" panose="020F0502020204030204" pitchFamily="34" charset="0"/>
              </a:rPr>
              <a:t>Renoveren in fases: renovatiegraad</a:t>
            </a:r>
          </a:p>
        </p:txBody>
      </p:sp>
      <p:pic>
        <p:nvPicPr>
          <p:cNvPr id="10" name="Afbeelding 9">
            <a:extLst>
              <a:ext uri="{FF2B5EF4-FFF2-40B4-BE49-F238E27FC236}">
                <a16:creationId xmlns:a16="http://schemas.microsoft.com/office/drawing/2014/main" id="{BEBC8E75-2A2C-7C13-FF89-11E511D1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10" y="2683763"/>
            <a:ext cx="6243229" cy="3211939"/>
          </a:xfrm>
          <a:prstGeom prst="rect">
            <a:avLst/>
          </a:prstGeom>
        </p:spPr>
      </p:pic>
    </p:spTree>
    <p:extLst>
      <p:ext uri="{BB962C8B-B14F-4D97-AF65-F5344CB8AC3E}">
        <p14:creationId xmlns:p14="http://schemas.microsoft.com/office/powerpoint/2010/main" val="383682420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21B38-0966-7C0A-C54B-F1FC2D611975}"/>
              </a:ext>
            </a:extLst>
          </p:cNvPr>
          <p:cNvSpPr>
            <a:spLocks noGrp="1"/>
          </p:cNvSpPr>
          <p:nvPr>
            <p:ph type="title"/>
          </p:nvPr>
        </p:nvSpPr>
        <p:spPr/>
        <p:txBody>
          <a:bodyPr>
            <a:noAutofit/>
          </a:bodyPr>
          <a:lstStyle/>
          <a:p>
            <a:pPr algn="ctr"/>
            <a:r>
              <a:rPr lang="nl-BE" sz="3600" b="1" i="1" dirty="0">
                <a:latin typeface="Calibri" panose="020F0502020204030204" pitchFamily="34" charset="0"/>
                <a:cs typeface="Calibri" panose="020F0502020204030204" pitchFamily="34" charset="0"/>
              </a:rPr>
              <a:t>Reeds opgelegde verplichtingen renovatiestrategie</a:t>
            </a:r>
          </a:p>
        </p:txBody>
      </p:sp>
      <p:sp>
        <p:nvSpPr>
          <p:cNvPr id="7" name="Tijdelijke aanduiding voor inhoud 2">
            <a:extLst>
              <a:ext uri="{FF2B5EF4-FFF2-40B4-BE49-F238E27FC236}">
                <a16:creationId xmlns:a16="http://schemas.microsoft.com/office/drawing/2014/main" id="{F6D4EF76-AB76-A9DB-5B32-FF74608810E8}"/>
              </a:ext>
            </a:extLst>
          </p:cNvPr>
          <p:cNvSpPr>
            <a:spLocks noGrp="1"/>
          </p:cNvSpPr>
          <p:nvPr>
            <p:ph idx="1"/>
          </p:nvPr>
        </p:nvSpPr>
        <p:spPr>
          <a:xfrm>
            <a:off x="1202267" y="2463800"/>
            <a:ext cx="9601196" cy="3318936"/>
          </a:xfrm>
        </p:spPr>
        <p:txBody>
          <a:bodyPr>
            <a:normAutofit lnSpcReduction="10000"/>
          </a:bodyPr>
          <a:lstStyle/>
          <a:p>
            <a:r>
              <a:rPr lang="nl-BE" sz="1800" dirty="0">
                <a:solidFill>
                  <a:schemeClr val="tx1"/>
                </a:solidFill>
                <a:latin typeface="Calibri" panose="020F0502020204030204" pitchFamily="34" charset="0"/>
                <a:cs typeface="Calibri" panose="020F0502020204030204" pitchFamily="34" charset="0"/>
              </a:rPr>
              <a:t>Vanaf 1 januari 2023 start de renovatieverplichting voor residentiële gebouwen, dus voor ééngezinswoningen en appartementen</a:t>
            </a:r>
          </a:p>
          <a:p>
            <a:r>
              <a:rPr lang="nl-BE" sz="1800" dirty="0">
                <a:solidFill>
                  <a:schemeClr val="tx1"/>
                </a:solidFill>
                <a:latin typeface="Calibri" panose="020F0502020204030204" pitchFamily="34" charset="0"/>
                <a:cs typeface="Calibri" panose="020F0502020204030204" pitchFamily="34" charset="0"/>
              </a:rPr>
              <a:t>Alle woningen en appartementen die vanaf 2023 worden aangekocht met label E of F </a:t>
            </a:r>
            <a:r>
              <a:rPr lang="nl-BE" sz="1800" b="1" dirty="0">
                <a:solidFill>
                  <a:srgbClr val="FF0000"/>
                </a:solidFill>
                <a:latin typeface="Calibri" panose="020F0502020204030204" pitchFamily="34" charset="0"/>
                <a:cs typeface="Calibri" panose="020F0502020204030204" pitchFamily="34" charset="0"/>
              </a:rPr>
              <a:t>(+/-50%) </a:t>
            </a:r>
          </a:p>
          <a:p>
            <a:pPr lvl="1"/>
            <a:r>
              <a:rPr lang="nl-BE" sz="1800" dirty="0">
                <a:solidFill>
                  <a:schemeClr val="tx1"/>
                </a:solidFill>
                <a:latin typeface="Calibri" panose="020F0502020204030204" pitchFamily="34" charset="0"/>
                <a:cs typeface="Calibri" panose="020F0502020204030204" pitchFamily="34" charset="0"/>
              </a:rPr>
              <a:t>moeten verplicht gerenoveerd worden naar label D of beter</a:t>
            </a:r>
          </a:p>
          <a:p>
            <a:pPr lvl="1"/>
            <a:r>
              <a:rPr lang="nl-BE" sz="1800" dirty="0">
                <a:solidFill>
                  <a:schemeClr val="tx1"/>
                </a:solidFill>
                <a:latin typeface="Calibri" panose="020F0502020204030204" pitchFamily="34" charset="0"/>
                <a:cs typeface="Calibri" panose="020F0502020204030204" pitchFamily="34" charset="0"/>
              </a:rPr>
              <a:t>Én dit binnen de 5 jaar na aankoop (datum = akte)</a:t>
            </a:r>
          </a:p>
          <a:p>
            <a:pPr lvl="3"/>
            <a:r>
              <a:rPr lang="nl-BE" dirty="0">
                <a:solidFill>
                  <a:srgbClr val="1E1E1E"/>
                </a:solidFill>
                <a:latin typeface="Calibri" panose="020F0502020204030204" pitchFamily="34" charset="0"/>
                <a:cs typeface="Calibri" panose="020F0502020204030204" pitchFamily="34" charset="0"/>
              </a:rPr>
              <a:t>moet bewezen worden met een nieuw EPC</a:t>
            </a:r>
          </a:p>
          <a:p>
            <a:pPr lvl="3"/>
            <a:r>
              <a:rPr lang="nl-BE" dirty="0">
                <a:solidFill>
                  <a:srgbClr val="1E1E1E"/>
                </a:solidFill>
                <a:latin typeface="Calibri" panose="020F0502020204030204" pitchFamily="34" charset="0"/>
                <a:cs typeface="Calibri" panose="020F0502020204030204" pitchFamily="34" charset="0"/>
              </a:rPr>
              <a:t>niet tijdig behaald = </a:t>
            </a:r>
          </a:p>
          <a:p>
            <a:pPr lvl="5"/>
            <a:r>
              <a:rPr lang="nl-BE" sz="1600" dirty="0">
                <a:solidFill>
                  <a:schemeClr val="tx1"/>
                </a:solidFill>
                <a:latin typeface="Calibri" panose="020F0502020204030204" pitchFamily="34" charset="0"/>
                <a:cs typeface="Calibri" panose="020F0502020204030204" pitchFamily="34" charset="0"/>
              </a:rPr>
              <a:t>administratieve geldboete (500 € tot 200.000 €) </a:t>
            </a:r>
          </a:p>
          <a:p>
            <a:pPr lvl="5"/>
            <a:r>
              <a:rPr lang="nl-BE" sz="1600" dirty="0">
                <a:solidFill>
                  <a:srgbClr val="1E1E1E"/>
                </a:solidFill>
                <a:latin typeface="Calibri" panose="020F0502020204030204" pitchFamily="34" charset="0"/>
                <a:cs typeface="Calibri" panose="020F0502020204030204" pitchFamily="34" charset="0"/>
              </a:rPr>
              <a:t>én nieuwe termijn opgelegd waarbinnen het label moet behaald worden</a:t>
            </a:r>
            <a:endParaRPr lang="nl-BE" sz="1600" dirty="0">
              <a:solidFill>
                <a:schemeClr val="tx1"/>
              </a:solidFill>
              <a:latin typeface="Calibri" panose="020F0502020204030204" pitchFamily="34" charset="0"/>
              <a:cs typeface="Calibri" panose="020F0502020204030204" pitchFamily="34" charset="0"/>
            </a:endParaRPr>
          </a:p>
          <a:p>
            <a:pPr lvl="4"/>
            <a:endParaRPr lang="nl-BE" sz="1200" dirty="0">
              <a:solidFill>
                <a:srgbClr val="1E1E1E"/>
              </a:solidFill>
              <a:latin typeface="Calibri" panose="020F0502020204030204" pitchFamily="34" charset="0"/>
              <a:cs typeface="Calibri" panose="020F0502020204030204" pitchFamily="34" charset="0"/>
            </a:endParaRPr>
          </a:p>
          <a:p>
            <a:pPr lvl="2"/>
            <a:endParaRPr lang="nl-BE" sz="1600" dirty="0">
              <a:solidFill>
                <a:schemeClr val="tx1"/>
              </a:solidFill>
              <a:latin typeface="Calibri" panose="020F0502020204030204" pitchFamily="34" charset="0"/>
              <a:cs typeface="Calibri" panose="020F0502020204030204" pitchFamily="34" charset="0"/>
            </a:endParaRPr>
          </a:p>
          <a:p>
            <a:pPr lvl="1"/>
            <a:endParaRPr lang="nl-BE" b="1"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9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8CF15-50BA-AA43-57B7-C1952C1746D0}"/>
              </a:ext>
            </a:extLst>
          </p:cNvPr>
          <p:cNvSpPr>
            <a:spLocks noGrp="1"/>
          </p:cNvSpPr>
          <p:nvPr>
            <p:ph type="title"/>
          </p:nvPr>
        </p:nvSpPr>
        <p:spPr>
          <a:xfrm>
            <a:off x="838200" y="604822"/>
            <a:ext cx="10515600" cy="1903942"/>
          </a:xfrm>
        </p:spPr>
        <p:txBody>
          <a:bodyPr>
            <a:normAutofit/>
          </a:bodyPr>
          <a:lstStyle/>
          <a:p>
            <a:pPr algn="ctr"/>
            <a:r>
              <a:rPr lang="nl-BE" sz="3600" b="1" i="1" dirty="0" err="1">
                <a:latin typeface="Calibri" panose="020F0502020204030204" pitchFamily="34" charset="0"/>
                <a:cs typeface="Calibri" panose="020F0502020204030204" pitchFamily="34" charset="0"/>
              </a:rPr>
              <a:t>Langetermijnpad</a:t>
            </a:r>
            <a:r>
              <a:rPr lang="nl-BE" sz="3600" b="1" i="1" dirty="0">
                <a:latin typeface="Calibri" panose="020F0502020204030204" pitchFamily="34" charset="0"/>
                <a:cs typeface="Calibri" panose="020F0502020204030204" pitchFamily="34" charset="0"/>
              </a:rPr>
              <a:t> renovatiestrategie vanaf 2023</a:t>
            </a:r>
          </a:p>
        </p:txBody>
      </p:sp>
      <p:sp>
        <p:nvSpPr>
          <p:cNvPr id="11" name="Tijdelijke aanduiding voor inhoud 2">
            <a:extLst>
              <a:ext uri="{FF2B5EF4-FFF2-40B4-BE49-F238E27FC236}">
                <a16:creationId xmlns:a16="http://schemas.microsoft.com/office/drawing/2014/main" id="{44713B02-5CC8-88BB-BB61-1EEE3ED6F1A4}"/>
              </a:ext>
            </a:extLst>
          </p:cNvPr>
          <p:cNvSpPr>
            <a:spLocks noGrp="1"/>
          </p:cNvSpPr>
          <p:nvPr>
            <p:ph idx="1"/>
          </p:nvPr>
        </p:nvSpPr>
        <p:spPr>
          <a:xfrm>
            <a:off x="6409622" y="2567378"/>
            <a:ext cx="4799315" cy="3360813"/>
          </a:xfrm>
        </p:spPr>
        <p:txBody>
          <a:bodyPr>
            <a:normAutofit fontScale="92500" lnSpcReduction="10000"/>
          </a:bodyPr>
          <a:lstStyle/>
          <a:p>
            <a:pPr fontAlgn="base">
              <a:lnSpc>
                <a:spcPct val="107000"/>
              </a:lnSpc>
              <a:spcAft>
                <a:spcPts val="800"/>
              </a:spcAft>
            </a:pPr>
            <a:r>
              <a:rPr lang="nl-BE"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Label D is een eerste tussenstap tegen 2028</a:t>
            </a:r>
          </a:p>
          <a:p>
            <a:pPr fontAlgn="base">
              <a:lnSpc>
                <a:spcPct val="107000"/>
              </a:lnSpc>
              <a:spcAft>
                <a:spcPts val="800"/>
              </a:spcAft>
            </a:pPr>
            <a:r>
              <a:rPr lang="nl-BE" sz="1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Label A is het einddoel voor iedere woning of appartement tegen 2050 met verstrengingen in 2028, 2035, 2040 &amp; 2045</a:t>
            </a:r>
          </a:p>
          <a:p>
            <a:pPr fontAlgn="base">
              <a:lnSpc>
                <a:spcPct val="107000"/>
              </a:lnSpc>
              <a:spcAft>
                <a:spcPts val="800"/>
              </a:spcAft>
            </a:pPr>
            <a:r>
              <a:rPr lang="nl-BE" sz="1700" dirty="0" err="1">
                <a:solidFill>
                  <a:srgbClr val="333332"/>
                </a:solidFill>
                <a:latin typeface="Calibri" panose="020F0502020204030204" pitchFamily="34" charset="0"/>
                <a:ea typeface="Times New Roman" panose="02020603050405020304" pitchFamily="18" charset="0"/>
                <a:cs typeface="Calibri" panose="020F0502020204030204" pitchFamily="34" charset="0"/>
              </a:rPr>
              <a:t>L</a:t>
            </a:r>
            <a:r>
              <a:rPr lang="nl-BE" sz="1700" dirty="0" err="1">
                <a:solidFill>
                  <a:srgbClr val="333332"/>
                </a:solidFill>
                <a:effectLst/>
                <a:latin typeface="Calibri" panose="020F0502020204030204" pitchFamily="34" charset="0"/>
                <a:ea typeface="Times New Roman" panose="02020603050405020304" pitchFamily="18" charset="0"/>
                <a:cs typeface="Calibri" panose="020F0502020204030204" pitchFamily="34" charset="0"/>
              </a:rPr>
              <a:t>angetermijnpad</a:t>
            </a:r>
            <a:r>
              <a:rPr lang="nl-BE" sz="1700" dirty="0">
                <a:solidFill>
                  <a:srgbClr val="333332"/>
                </a:solidFill>
                <a:effectLst/>
                <a:latin typeface="Calibri" panose="020F0502020204030204" pitchFamily="34" charset="0"/>
                <a:ea typeface="Times New Roman" panose="02020603050405020304" pitchFamily="18" charset="0"/>
                <a:cs typeface="Calibri" panose="020F0502020204030204" pitchFamily="34" charset="0"/>
              </a:rPr>
              <a:t> en te behalen label </a:t>
            </a:r>
            <a:r>
              <a:rPr lang="nl-BE" sz="1700" b="1" u="sng" dirty="0">
                <a:solidFill>
                  <a:srgbClr val="333332"/>
                </a:solidFill>
                <a:effectLst/>
                <a:latin typeface="Calibri" panose="020F0502020204030204" pitchFamily="34" charset="0"/>
                <a:ea typeface="Times New Roman" panose="02020603050405020304" pitchFamily="18" charset="0"/>
                <a:cs typeface="Calibri" panose="020F0502020204030204" pitchFamily="34" charset="0"/>
              </a:rPr>
              <a:t>binnen de 5 jaar na aankoop</a:t>
            </a:r>
            <a:r>
              <a:rPr lang="nl-BE" sz="1700" dirty="0">
                <a:solidFill>
                  <a:srgbClr val="333332"/>
                </a:solidFill>
                <a:effectLst/>
                <a:latin typeface="Calibri" panose="020F0502020204030204" pitchFamily="34" charset="0"/>
                <a:ea typeface="Times New Roman" panose="02020603050405020304" pitchFamily="18" charset="0"/>
                <a:cs typeface="Calibri" panose="020F0502020204030204" pitchFamily="34" charset="0"/>
              </a:rPr>
              <a:t>, bij aankoop vanaf:</a:t>
            </a:r>
            <a:endParaRPr lang="nl-BE" sz="1700" dirty="0">
              <a:effectLst/>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7000"/>
              </a:lnSpc>
              <a:spcAft>
                <a:spcPts val="800"/>
              </a:spcAft>
            </a:pPr>
            <a:r>
              <a:rPr lang="nl-BE"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1/1-2028 = woningen: label C / appartementen: label C</a:t>
            </a:r>
          </a:p>
          <a:p>
            <a:pPr marL="457200" fontAlgn="base">
              <a:lnSpc>
                <a:spcPct val="107000"/>
              </a:lnSpc>
              <a:spcAft>
                <a:spcPts val="800"/>
              </a:spcAft>
            </a:pPr>
            <a:r>
              <a:rPr lang="nl-BE"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1/1-2035 = woningen: label B / appartementen: label C</a:t>
            </a:r>
            <a:endParaRPr lang="nl-B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7000"/>
              </a:lnSpc>
              <a:spcAft>
                <a:spcPts val="800"/>
              </a:spcAft>
            </a:pPr>
            <a:r>
              <a:rPr lang="nl-BE"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1/1-2040 = woningen: label A / appartementen: label B</a:t>
            </a:r>
            <a:endParaRPr lang="nl-B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7000"/>
              </a:lnSpc>
              <a:spcAft>
                <a:spcPts val="800"/>
              </a:spcAft>
            </a:pPr>
            <a:r>
              <a:rPr lang="nl-BE"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1/1-2045 = woningen: label A / appartementen: label A</a:t>
            </a:r>
            <a:endParaRPr lang="nl-B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7000"/>
              </a:lnSpc>
              <a:spcAft>
                <a:spcPts val="800"/>
              </a:spcAft>
            </a:pPr>
            <a:endParaRPr lang="nl-B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pPr>
            <a:endParaRPr lang="nl-BE"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9" name="Afbeelding 8">
            <a:extLst>
              <a:ext uri="{FF2B5EF4-FFF2-40B4-BE49-F238E27FC236}">
                <a16:creationId xmlns:a16="http://schemas.microsoft.com/office/drawing/2014/main" id="{B572175D-04B7-B5BC-7FFE-99D0EF343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3" y="2858618"/>
            <a:ext cx="5426559" cy="2730547"/>
          </a:xfrm>
          <a:prstGeom prst="rect">
            <a:avLst/>
          </a:prstGeom>
        </p:spPr>
      </p:pic>
    </p:spTree>
    <p:extLst>
      <p:ext uri="{BB962C8B-B14F-4D97-AF65-F5344CB8AC3E}">
        <p14:creationId xmlns:p14="http://schemas.microsoft.com/office/powerpoint/2010/main" val="257531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49E1095-9069-43C0-5D6A-3A1D62B4E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329" y="774416"/>
            <a:ext cx="8921342" cy="5309168"/>
          </a:xfrm>
          <a:prstGeom prst="rect">
            <a:avLst/>
          </a:prstGeom>
        </p:spPr>
      </p:pic>
      <p:sp>
        <p:nvSpPr>
          <p:cNvPr id="7" name="Tekstvak 6">
            <a:extLst>
              <a:ext uri="{FF2B5EF4-FFF2-40B4-BE49-F238E27FC236}">
                <a16:creationId xmlns:a16="http://schemas.microsoft.com/office/drawing/2014/main" id="{1D9FC44A-3A78-4C98-72EC-54BDB44441E5}"/>
              </a:ext>
            </a:extLst>
          </p:cNvPr>
          <p:cNvSpPr txBox="1"/>
          <p:nvPr/>
        </p:nvSpPr>
        <p:spPr>
          <a:xfrm>
            <a:off x="4440157" y="2333663"/>
            <a:ext cx="6116514" cy="1384995"/>
          </a:xfrm>
          <a:prstGeom prst="rect">
            <a:avLst/>
          </a:prstGeom>
          <a:noFill/>
          <a:ln w="25400">
            <a:solidFill>
              <a:srgbClr val="FF0000"/>
            </a:solidFill>
          </a:ln>
        </p:spPr>
        <p:txBody>
          <a:bodyPr wrap="square">
            <a:spAutoFit/>
          </a:bodyPr>
          <a:lstStyle/>
          <a:p>
            <a:r>
              <a:rPr lang="nl-BE" sz="1200" dirty="0">
                <a:effectLst/>
                <a:latin typeface="Calibri" panose="020F0502020204030204" pitchFamily="34" charset="0"/>
                <a:ea typeface="Times New Roman" panose="02020603050405020304" pitchFamily="18" charset="0"/>
                <a:cs typeface="Calibri" panose="020F0502020204030204" pitchFamily="34" charset="0"/>
              </a:rPr>
              <a:t>Let wel: als een woning in 2027 aangekocht is geweest, dan heeft de eigenaar tot 2032 tijd om het D-label te halen. Wordt de woning in 2031 opnieuw doorverkocht, dan moet die nieuwe eigenaar binnen de resterende tijd (= 1 jaar) van de oorspronkelijke akte van 2027 voldoen aan het D-label. Zijn eigen akte van 2031 leidt bijkomend tot de verplichting om in 2036 aan het C-label te voldoen.</a:t>
            </a:r>
            <a:endParaRPr lang="nl-BE" sz="1200" dirty="0">
              <a:effectLst/>
              <a:latin typeface="Calibri" panose="020F0502020204030204" pitchFamily="34" charset="0"/>
              <a:ea typeface="Calibri" panose="020F0502020204030204" pitchFamily="34" charset="0"/>
              <a:cs typeface="Calibri" panose="020F0502020204030204" pitchFamily="34" charset="0"/>
            </a:endParaRPr>
          </a:p>
          <a:p>
            <a:r>
              <a:rPr lang="nl-BE"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Het doorverkopen van een woning leidt dus NIET tot een verlenging van de resterende termijn of het wegvallen van de oorspronkelijke verplichting.</a:t>
            </a:r>
            <a:endParaRPr lang="nl-B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026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1EC7D-B57F-58EC-8EE2-21D08BFCE6D3}"/>
              </a:ext>
            </a:extLst>
          </p:cNvPr>
          <p:cNvSpPr>
            <a:spLocks noGrp="1"/>
          </p:cNvSpPr>
          <p:nvPr>
            <p:ph type="title"/>
          </p:nvPr>
        </p:nvSpPr>
        <p:spPr/>
        <p:txBody>
          <a:bodyPr>
            <a:normAutofit/>
          </a:bodyPr>
          <a:lstStyle/>
          <a:p>
            <a:pPr algn="ctr"/>
            <a:r>
              <a:rPr lang="nl-BE" sz="3600" b="1" i="1" dirty="0">
                <a:latin typeface="Calibri" panose="020F0502020204030204" pitchFamily="34" charset="0"/>
                <a:cs typeface="Calibri" panose="020F0502020204030204" pitchFamily="34" charset="0"/>
              </a:rPr>
              <a:t>Toekomstige verplichtingen voor bestaande woongebouwen zonder verkoop of verhuur</a:t>
            </a:r>
          </a:p>
        </p:txBody>
      </p:sp>
      <p:sp>
        <p:nvSpPr>
          <p:cNvPr id="3" name="Tijdelijke aanduiding voor inhoud 2">
            <a:extLst>
              <a:ext uri="{FF2B5EF4-FFF2-40B4-BE49-F238E27FC236}">
                <a16:creationId xmlns:a16="http://schemas.microsoft.com/office/drawing/2014/main" id="{5832EA23-59F6-F5C4-2943-1F53F54A258E}"/>
              </a:ext>
            </a:extLst>
          </p:cNvPr>
          <p:cNvSpPr>
            <a:spLocks noGrp="1"/>
          </p:cNvSpPr>
          <p:nvPr>
            <p:ph idx="1"/>
          </p:nvPr>
        </p:nvSpPr>
        <p:spPr/>
        <p:txBody>
          <a:bodyPr>
            <a:normAutofit/>
          </a:bodyPr>
          <a:lstStyle/>
          <a:p>
            <a:r>
              <a:rPr lang="nl-BE" sz="1800" i="0" dirty="0">
                <a:solidFill>
                  <a:srgbClr val="FF0000"/>
                </a:solidFill>
                <a:effectLst/>
                <a:latin typeface="Calibri" panose="020F0502020204030204" pitchFamily="34" charset="0"/>
                <a:cs typeface="Calibri" panose="020F0502020204030204" pitchFamily="34" charset="0"/>
              </a:rPr>
              <a:t>OPMERKING: Dit is nog niet wettelijk geregeld maar er wordt verwacht dat:</a:t>
            </a:r>
          </a:p>
          <a:p>
            <a:pPr lvl="1"/>
            <a:r>
              <a:rPr lang="nl-BE" sz="1400" dirty="0">
                <a:solidFill>
                  <a:schemeClr val="tx1"/>
                </a:solidFill>
                <a:latin typeface="Calibri" panose="020F0502020204030204" pitchFamily="34" charset="0"/>
                <a:cs typeface="Calibri" panose="020F0502020204030204" pitchFamily="34" charset="0"/>
              </a:rPr>
              <a:t>Tegen 2030??? elk bestaand woongebouw over een EPC certificaat zal moeten beschikken</a:t>
            </a:r>
          </a:p>
          <a:p>
            <a:pPr lvl="1"/>
            <a:r>
              <a:rPr lang="nl-BE" sz="1400" i="0" dirty="0">
                <a:solidFill>
                  <a:schemeClr val="tx1"/>
                </a:solidFill>
                <a:effectLst/>
                <a:latin typeface="Calibri" panose="020F0502020204030204" pitchFamily="34" charset="0"/>
                <a:cs typeface="Calibri" panose="020F0502020204030204" pitchFamily="34" charset="0"/>
              </a:rPr>
              <a:t>Vanaf dan verplicht te renoveren naar gepaste label binnen de 5 jaar</a:t>
            </a:r>
          </a:p>
          <a:p>
            <a:pPr lvl="1"/>
            <a:r>
              <a:rPr lang="nl-BE" sz="1400" dirty="0">
                <a:solidFill>
                  <a:schemeClr val="tx1"/>
                </a:solidFill>
                <a:latin typeface="Calibri" panose="020F0502020204030204" pitchFamily="34" charset="0"/>
                <a:cs typeface="Calibri" panose="020F0502020204030204" pitchFamily="34" charset="0"/>
              </a:rPr>
              <a:t>Het plaatsen van PV panelen zal verplicht worden</a:t>
            </a:r>
          </a:p>
          <a:p>
            <a:pPr lvl="1"/>
            <a:r>
              <a:rPr lang="nl-BE" sz="1400" i="0" dirty="0">
                <a:solidFill>
                  <a:schemeClr val="tx1"/>
                </a:solidFill>
                <a:effectLst/>
                <a:latin typeface="Calibri" panose="020F0502020204030204" pitchFamily="34" charset="0"/>
                <a:cs typeface="Calibri" panose="020F0502020204030204" pitchFamily="34" charset="0"/>
              </a:rPr>
              <a:t>Er vanaf 2027??? een CO2 taks zal worden geheven op basis van het EPC-kengetal</a:t>
            </a:r>
          </a:p>
          <a:p>
            <a:endParaRPr lang="nl-BE" b="1" i="0" dirty="0">
              <a:solidFill>
                <a:srgbClr val="202124"/>
              </a:solidFill>
              <a:effectLst/>
            </a:endParaRPr>
          </a:p>
        </p:txBody>
      </p:sp>
    </p:spTree>
    <p:extLst>
      <p:ext uri="{BB962C8B-B14F-4D97-AF65-F5344CB8AC3E}">
        <p14:creationId xmlns:p14="http://schemas.microsoft.com/office/powerpoint/2010/main" val="388697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ECF05-34A0-548A-3493-BFE9BE2C9961}"/>
              </a:ext>
            </a:extLst>
          </p:cNvPr>
          <p:cNvSpPr>
            <a:spLocks noGrp="1"/>
          </p:cNvSpPr>
          <p:nvPr>
            <p:ph type="title"/>
          </p:nvPr>
        </p:nvSpPr>
        <p:spPr>
          <a:xfrm>
            <a:off x="1293811" y="1388534"/>
            <a:ext cx="4497389" cy="1371600"/>
          </a:xfrm>
        </p:spPr>
        <p:txBody>
          <a:bodyPr>
            <a:normAutofit/>
          </a:bodyPr>
          <a:lstStyle/>
          <a:p>
            <a:r>
              <a:rPr lang="nl-BE" sz="3600" b="1" dirty="0">
                <a:latin typeface="Calibri" panose="020F0502020204030204" pitchFamily="34" charset="0"/>
                <a:cs typeface="Calibri" panose="020F0502020204030204" pitchFamily="34" charset="0"/>
              </a:rPr>
              <a:t>Wat is hier de aanleiding van?</a:t>
            </a:r>
          </a:p>
        </p:txBody>
      </p:sp>
      <p:pic>
        <p:nvPicPr>
          <p:cNvPr id="6" name="Tijdelijke aanduiding voor inhoud 5">
            <a:extLst>
              <a:ext uri="{FF2B5EF4-FFF2-40B4-BE49-F238E27FC236}">
                <a16:creationId xmlns:a16="http://schemas.microsoft.com/office/drawing/2014/main" id="{FD87FCBA-0005-DA2C-7171-F19D5B05D5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507" y="982663"/>
            <a:ext cx="4117787" cy="4892675"/>
          </a:xfrm>
        </p:spPr>
      </p:pic>
      <p:sp>
        <p:nvSpPr>
          <p:cNvPr id="4" name="Tijdelijke aanduiding voor tekst 3">
            <a:extLst>
              <a:ext uri="{FF2B5EF4-FFF2-40B4-BE49-F238E27FC236}">
                <a16:creationId xmlns:a16="http://schemas.microsoft.com/office/drawing/2014/main" id="{3A1BE78F-9709-81A9-A49E-78D1D6415C3C}"/>
              </a:ext>
            </a:extLst>
          </p:cNvPr>
          <p:cNvSpPr>
            <a:spLocks noGrp="1"/>
          </p:cNvSpPr>
          <p:nvPr>
            <p:ph type="body" sz="half" idx="2"/>
          </p:nvPr>
        </p:nvSpPr>
        <p:spPr/>
        <p:txBody>
          <a:bodyPr>
            <a:normAutofit/>
          </a:bodyPr>
          <a:lstStyle/>
          <a:p>
            <a:r>
              <a:rPr lang="nl-BE" sz="1800" dirty="0">
                <a:solidFill>
                  <a:srgbClr val="0000FF"/>
                </a:solidFill>
                <a:latin typeface="Calibri" panose="020F0502020204030204" pitchFamily="34" charset="0"/>
                <a:cs typeface="Calibri" panose="020F0502020204030204" pitchFamily="34" charset="0"/>
              </a:rPr>
              <a:t>https://www.vlaanderen.be/veka/vlaamse-langetermijnrenovatiestrategie-voor-gebouwen-2050</a:t>
            </a:r>
          </a:p>
        </p:txBody>
      </p:sp>
    </p:spTree>
    <p:extLst>
      <p:ext uri="{BB962C8B-B14F-4D97-AF65-F5344CB8AC3E}">
        <p14:creationId xmlns:p14="http://schemas.microsoft.com/office/powerpoint/2010/main" val="3143347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1EC7D-B57F-58EC-8EE2-21D08BFCE6D3}"/>
              </a:ext>
            </a:extLst>
          </p:cNvPr>
          <p:cNvSpPr>
            <a:spLocks noGrp="1"/>
          </p:cNvSpPr>
          <p:nvPr>
            <p:ph type="title"/>
          </p:nvPr>
        </p:nvSpPr>
        <p:spPr/>
        <p:txBody>
          <a:bodyPr>
            <a:normAutofit/>
          </a:bodyPr>
          <a:lstStyle/>
          <a:p>
            <a:pPr algn="ctr"/>
            <a:r>
              <a:rPr lang="nl-BE" sz="3600" b="1" i="1" dirty="0">
                <a:latin typeface="Calibri" panose="020F0502020204030204" pitchFamily="34" charset="0"/>
                <a:cs typeface="Calibri" panose="020F0502020204030204" pitchFamily="34" charset="0"/>
              </a:rPr>
              <a:t>Extra problemen bij de uitvoering van de verplichtte renovatie</a:t>
            </a:r>
          </a:p>
        </p:txBody>
      </p:sp>
      <p:sp>
        <p:nvSpPr>
          <p:cNvPr id="3" name="Tijdelijke aanduiding voor inhoud 2">
            <a:extLst>
              <a:ext uri="{FF2B5EF4-FFF2-40B4-BE49-F238E27FC236}">
                <a16:creationId xmlns:a16="http://schemas.microsoft.com/office/drawing/2014/main" id="{5832EA23-59F6-F5C4-2943-1F53F54A258E}"/>
              </a:ext>
            </a:extLst>
          </p:cNvPr>
          <p:cNvSpPr>
            <a:spLocks noGrp="1"/>
          </p:cNvSpPr>
          <p:nvPr>
            <p:ph idx="1"/>
          </p:nvPr>
        </p:nvSpPr>
        <p:spPr/>
        <p:txBody>
          <a:bodyPr>
            <a:normAutofit/>
          </a:bodyPr>
          <a:lstStyle/>
          <a:p>
            <a:r>
              <a:rPr lang="nl-BE" sz="1800" i="0" dirty="0">
                <a:solidFill>
                  <a:schemeClr val="tx1"/>
                </a:solidFill>
                <a:effectLst/>
                <a:latin typeface="Calibri" panose="020F0502020204030204" pitchFamily="34" charset="0"/>
                <a:cs typeface="Calibri" panose="020F0502020204030204" pitchFamily="34" charset="0"/>
              </a:rPr>
              <a:t>Toename van de bevolking en vooral van het aantal gezinnen</a:t>
            </a:r>
          </a:p>
          <a:p>
            <a:r>
              <a:rPr lang="nl-BE" sz="1800" dirty="0">
                <a:solidFill>
                  <a:schemeClr val="tx1"/>
                </a:solidFill>
                <a:latin typeface="Calibri" panose="020F0502020204030204" pitchFamily="34" charset="0"/>
                <a:cs typeface="Calibri" panose="020F0502020204030204" pitchFamily="34" charset="0"/>
              </a:rPr>
              <a:t>Te kort aan mensen in de bouw</a:t>
            </a:r>
          </a:p>
          <a:p>
            <a:r>
              <a:rPr lang="nl-BE" sz="1800" i="0" dirty="0">
                <a:solidFill>
                  <a:schemeClr val="tx1"/>
                </a:solidFill>
                <a:effectLst/>
                <a:latin typeface="Calibri" panose="020F0502020204030204" pitchFamily="34" charset="0"/>
                <a:cs typeface="Calibri" panose="020F0502020204030204" pitchFamily="34" charset="0"/>
              </a:rPr>
              <a:t>Problemen met de beschikbaarheid en prijzen van grondstoffen</a:t>
            </a:r>
          </a:p>
          <a:p>
            <a:r>
              <a:rPr lang="nl-BE" sz="1800" dirty="0">
                <a:solidFill>
                  <a:schemeClr val="tx1"/>
                </a:solidFill>
                <a:latin typeface="Calibri" panose="020F0502020204030204" pitchFamily="34" charset="0"/>
                <a:cs typeface="Calibri" panose="020F0502020204030204" pitchFamily="34" charset="0"/>
              </a:rPr>
              <a:t>Asbest problematiek </a:t>
            </a:r>
          </a:p>
          <a:p>
            <a:pPr lvl="1"/>
            <a:r>
              <a:rPr lang="nl-BE" sz="1400" i="0" dirty="0">
                <a:solidFill>
                  <a:schemeClr val="tx1"/>
                </a:solidFill>
                <a:effectLst/>
                <a:latin typeface="Calibri" panose="020F0502020204030204" pitchFamily="34" charset="0"/>
                <a:cs typeface="Calibri" panose="020F0502020204030204" pitchFamily="34" charset="0"/>
              </a:rPr>
              <a:t>Tegen 2032 zou er voor elk gebouw een asbestinventaris moeten zijn</a:t>
            </a:r>
          </a:p>
          <a:p>
            <a:pPr lvl="1"/>
            <a:r>
              <a:rPr lang="nl-BE" sz="1400" dirty="0">
                <a:solidFill>
                  <a:schemeClr val="tx1"/>
                </a:solidFill>
                <a:latin typeface="Calibri" panose="020F0502020204030204" pitchFamily="34" charset="0"/>
                <a:cs typeface="Calibri" panose="020F0502020204030204" pitchFamily="34" charset="0"/>
              </a:rPr>
              <a:t>Ten laatste tegen 2040 zou alle asbest uit de Vlaamse gebouwen moeten verwijdert zijn</a:t>
            </a:r>
          </a:p>
        </p:txBody>
      </p:sp>
    </p:spTree>
    <p:extLst>
      <p:ext uri="{BB962C8B-B14F-4D97-AF65-F5344CB8AC3E}">
        <p14:creationId xmlns:p14="http://schemas.microsoft.com/office/powerpoint/2010/main" val="29170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43D20-05EB-26BF-72EA-275D0F39ABC0}"/>
              </a:ext>
            </a:extLst>
          </p:cNvPr>
          <p:cNvSpPr>
            <a:spLocks noGrp="1"/>
          </p:cNvSpPr>
          <p:nvPr>
            <p:ph type="title"/>
          </p:nvPr>
        </p:nvSpPr>
        <p:spPr/>
        <p:txBody>
          <a:bodyPr>
            <a:normAutofit/>
          </a:bodyPr>
          <a:lstStyle/>
          <a:p>
            <a:pPr algn="ctr"/>
            <a:r>
              <a:rPr lang="nl-BE" sz="3600" b="1" i="1" dirty="0">
                <a:latin typeface="Calibri" panose="020F0502020204030204" pitchFamily="34" charset="0"/>
                <a:cs typeface="Calibri" panose="020F0502020204030204" pitchFamily="34" charset="0"/>
              </a:rPr>
              <a:t>Zijn er steunmaatregelen voorzien?</a:t>
            </a:r>
          </a:p>
        </p:txBody>
      </p:sp>
      <p:pic>
        <p:nvPicPr>
          <p:cNvPr id="7" name="Afbeelding 6">
            <a:extLst>
              <a:ext uri="{FF2B5EF4-FFF2-40B4-BE49-F238E27FC236}">
                <a16:creationId xmlns:a16="http://schemas.microsoft.com/office/drawing/2014/main" id="{A1FE32A9-A7E5-3600-D4DE-FF5675C32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2992141"/>
            <a:ext cx="4546599" cy="2049758"/>
          </a:xfrm>
          <a:prstGeom prst="rect">
            <a:avLst/>
          </a:prstGeom>
        </p:spPr>
      </p:pic>
      <p:pic>
        <p:nvPicPr>
          <p:cNvPr id="9" name="Afbeelding 8">
            <a:extLst>
              <a:ext uri="{FF2B5EF4-FFF2-40B4-BE49-F238E27FC236}">
                <a16:creationId xmlns:a16="http://schemas.microsoft.com/office/drawing/2014/main" id="{A240AC1E-BF7E-AC1C-DAFE-ADF11235C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0" y="2920176"/>
            <a:ext cx="4961467" cy="2137565"/>
          </a:xfrm>
          <a:prstGeom prst="rect">
            <a:avLst/>
          </a:prstGeom>
        </p:spPr>
      </p:pic>
    </p:spTree>
    <p:extLst>
      <p:ext uri="{BB962C8B-B14F-4D97-AF65-F5344CB8AC3E}">
        <p14:creationId xmlns:p14="http://schemas.microsoft.com/office/powerpoint/2010/main" val="271302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21B38-0966-7C0A-C54B-F1FC2D611975}"/>
              </a:ext>
            </a:extLst>
          </p:cNvPr>
          <p:cNvSpPr>
            <a:spLocks noGrp="1"/>
          </p:cNvSpPr>
          <p:nvPr>
            <p:ph type="title"/>
          </p:nvPr>
        </p:nvSpPr>
        <p:spPr/>
        <p:txBody>
          <a:bodyPr>
            <a:noAutofit/>
          </a:bodyPr>
          <a:lstStyle/>
          <a:p>
            <a:pPr algn="ctr"/>
            <a:r>
              <a:rPr lang="nl-BE" sz="3600" b="1" i="1" dirty="0">
                <a:latin typeface="Calibri" panose="020F0502020204030204" pitchFamily="34" charset="0"/>
                <a:cs typeface="Calibri" panose="020F0502020204030204" pitchFamily="34" charset="0"/>
              </a:rPr>
              <a:t>Zijn er boetes voor het niet naleven van de termijnen?</a:t>
            </a:r>
          </a:p>
        </p:txBody>
      </p:sp>
      <p:sp>
        <p:nvSpPr>
          <p:cNvPr id="7" name="Tijdelijke aanduiding voor inhoud 2">
            <a:extLst>
              <a:ext uri="{FF2B5EF4-FFF2-40B4-BE49-F238E27FC236}">
                <a16:creationId xmlns:a16="http://schemas.microsoft.com/office/drawing/2014/main" id="{F6D4EF76-AB76-A9DB-5B32-FF74608810E8}"/>
              </a:ext>
            </a:extLst>
          </p:cNvPr>
          <p:cNvSpPr>
            <a:spLocks noGrp="1"/>
          </p:cNvSpPr>
          <p:nvPr>
            <p:ph idx="1"/>
          </p:nvPr>
        </p:nvSpPr>
        <p:spPr>
          <a:xfrm>
            <a:off x="1202266" y="2463800"/>
            <a:ext cx="9694331" cy="2641599"/>
          </a:xfrm>
        </p:spPr>
        <p:txBody>
          <a:bodyPr>
            <a:normAutofit fontScale="85000" lnSpcReduction="20000"/>
          </a:bodyPr>
          <a:lstStyle/>
          <a:p>
            <a:pPr algn="ctr"/>
            <a:r>
              <a:rPr lang="nl-BE" sz="1800" dirty="0">
                <a:solidFill>
                  <a:schemeClr val="tx1"/>
                </a:solidFill>
                <a:latin typeface="Calibri" panose="020F0502020204030204" pitchFamily="34" charset="0"/>
                <a:cs typeface="Calibri" panose="020F0502020204030204" pitchFamily="34" charset="0"/>
              </a:rPr>
              <a:t>Ja er zullen boetes</a:t>
            </a:r>
            <a:r>
              <a:rPr lang="nl-BE" sz="1800" dirty="0">
                <a:solidFill>
                  <a:srgbClr val="FF0000"/>
                </a:solidFill>
                <a:latin typeface="Calibri" panose="020F0502020204030204" pitchFamily="34" charset="0"/>
                <a:cs typeface="Calibri" panose="020F0502020204030204" pitchFamily="34" charset="0"/>
              </a:rPr>
              <a:t> </a:t>
            </a:r>
            <a:r>
              <a:rPr lang="nl-BE" sz="1800" dirty="0">
                <a:solidFill>
                  <a:schemeClr val="tx1"/>
                </a:solidFill>
                <a:latin typeface="Calibri" panose="020F0502020204030204" pitchFamily="34" charset="0"/>
                <a:cs typeface="Calibri" panose="020F0502020204030204" pitchFamily="34" charset="0"/>
              </a:rPr>
              <a:t>zijn (tussen 500 &amp; 200.000 €) maar volgens welke criteria ze zullen bepaald worden is niet openbaar gemaakt. Bovendien ontslaat de boete een eigenaar niet van de verplichting. Er zal dan door het VEKA een nieuwe datum worden opgelegd.</a:t>
            </a:r>
          </a:p>
          <a:p>
            <a:pPr marL="0" indent="0" algn="ctr">
              <a:buNone/>
            </a:pPr>
            <a:endParaRPr lang="nl-BE" sz="1800" dirty="0">
              <a:solidFill>
                <a:schemeClr val="tx1"/>
              </a:solidFill>
              <a:latin typeface="Calibri" panose="020F0502020204030204" pitchFamily="34" charset="0"/>
              <a:cs typeface="Calibri" panose="020F0502020204030204" pitchFamily="34" charset="0"/>
            </a:endParaRPr>
          </a:p>
          <a:p>
            <a:pPr algn="ctr"/>
            <a:r>
              <a:rPr lang="nl-BE" sz="1800" dirty="0">
                <a:solidFill>
                  <a:srgbClr val="FF0000"/>
                </a:solidFill>
                <a:latin typeface="Calibri" panose="020F0502020204030204" pitchFamily="34" charset="0"/>
                <a:cs typeface="Calibri" panose="020F0502020204030204" pitchFamily="34" charset="0"/>
              </a:rPr>
              <a:t>Op mijn vraag aan het VEKA aangaande de boetes kreeg ik het volgende antwoord:                                                          </a:t>
            </a:r>
            <a:r>
              <a:rPr lang="nl-BE" sz="1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Voor de bepaling van de boetes volgt het Vlaams Energie- en Klimaatagentschap intern vastgelegde richtlijnen, waarin de hoogte van de boete bepaald wordt in functie van de grootte van het gebouw, aard van het gebouw, welke overtreding er juist is, </a:t>
            </a:r>
            <a:r>
              <a:rPr lang="nl-BE" sz="1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recidivisme</a:t>
            </a:r>
            <a:r>
              <a:rPr lang="nl-BE" sz="1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Die interne richtlijnen worden niet openbaar gemaakt omdat dat net het effect heeft dat burgers ook hun gedrag daarop gaan afstellen. Als ze weten dat ze er met een bepaald gedrag van afkomen, dan gaat men potentieel voor de boete kiezen i.p.v. de werken direct uit te voeren. Sowieso is de range van de boetes bedoeld voor zowel residentiële als niet-residentiële gebouwen. De maximumboete van 200 000 euro moet dan ook vooral gezien worden in de context van grote niet-residentiële gebouwen die zwaar en herhaaldelijk in de fout gaan. </a:t>
            </a:r>
            <a:r>
              <a:rPr lang="nl-BE" sz="1800" dirty="0">
                <a:effectLst/>
                <a:latin typeface="Calibri" panose="020F0502020204030204" pitchFamily="34" charset="0"/>
                <a:ea typeface="Times New Roman" panose="02020603050405020304" pitchFamily="18" charset="0"/>
                <a:cs typeface="Calibri" panose="020F0502020204030204" pitchFamily="34" charset="0"/>
              </a:rPr>
              <a:t> </a:t>
            </a:r>
            <a:endParaRPr lang="nl-BE" sz="180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nl-BE" sz="1600" b="1" dirty="0">
              <a:solidFill>
                <a:schemeClr val="tx1"/>
              </a:solidFill>
              <a:latin typeface="Calibri" panose="020F0502020204030204" pitchFamily="34" charset="0"/>
              <a:cs typeface="Calibri" panose="020F0502020204030204" pitchFamily="34" charset="0"/>
            </a:endParaRPr>
          </a:p>
          <a:p>
            <a:pPr lvl="4" algn="ctr"/>
            <a:endParaRPr lang="nl-BE" sz="1200" dirty="0">
              <a:solidFill>
                <a:srgbClr val="1E1E1E"/>
              </a:solidFill>
              <a:latin typeface="Calibri" panose="020F0502020204030204" pitchFamily="34" charset="0"/>
              <a:cs typeface="Calibri" panose="020F0502020204030204" pitchFamily="34" charset="0"/>
            </a:endParaRPr>
          </a:p>
          <a:p>
            <a:pPr lvl="2" algn="ctr"/>
            <a:endParaRPr lang="nl-BE" sz="1600" dirty="0">
              <a:solidFill>
                <a:schemeClr val="tx1"/>
              </a:solidFill>
              <a:latin typeface="Calibri" panose="020F0502020204030204" pitchFamily="34" charset="0"/>
              <a:cs typeface="Calibri" panose="020F0502020204030204" pitchFamily="34" charset="0"/>
            </a:endParaRPr>
          </a:p>
          <a:p>
            <a:pPr lvl="1" algn="ctr"/>
            <a:endParaRPr lang="nl-BE" b="1"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746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4FCFF-4CD2-6947-9BCC-D089EAA85E5A}"/>
              </a:ext>
            </a:extLst>
          </p:cNvPr>
          <p:cNvSpPr>
            <a:spLocks noGrp="1"/>
          </p:cNvSpPr>
          <p:nvPr>
            <p:ph type="title"/>
          </p:nvPr>
        </p:nvSpPr>
        <p:spPr/>
        <p:txBody>
          <a:bodyPr>
            <a:normAutofit/>
          </a:bodyPr>
          <a:lstStyle/>
          <a:p>
            <a:pPr algn="ctr"/>
            <a:r>
              <a:rPr lang="nl-BE" sz="3600" b="1" i="1" dirty="0">
                <a:latin typeface="Calibri" panose="020F0502020204030204" pitchFamily="34" charset="0"/>
                <a:cs typeface="Calibri" panose="020F0502020204030204" pitchFamily="34" charset="0"/>
              </a:rPr>
              <a:t>Extra informatie?</a:t>
            </a:r>
          </a:p>
        </p:txBody>
      </p:sp>
      <p:sp>
        <p:nvSpPr>
          <p:cNvPr id="3" name="Tijdelijke aanduiding voor inhoud 2">
            <a:extLst>
              <a:ext uri="{FF2B5EF4-FFF2-40B4-BE49-F238E27FC236}">
                <a16:creationId xmlns:a16="http://schemas.microsoft.com/office/drawing/2014/main" id="{31F9EF98-987D-1785-1063-D869320D1220}"/>
              </a:ext>
            </a:extLst>
          </p:cNvPr>
          <p:cNvSpPr>
            <a:spLocks noGrp="1"/>
          </p:cNvSpPr>
          <p:nvPr>
            <p:ph idx="1"/>
          </p:nvPr>
        </p:nvSpPr>
        <p:spPr/>
        <p:txBody>
          <a:bodyPr>
            <a:normAutofit/>
          </a:bodyPr>
          <a:lstStyle/>
          <a:p>
            <a:r>
              <a:rPr lang="nl-BE" sz="1800" dirty="0">
                <a:latin typeface="Calibri" panose="020F0502020204030204" pitchFamily="34" charset="0"/>
                <a:cs typeface="Calibri" panose="020F0502020204030204" pitchFamily="34" charset="0"/>
              </a:rPr>
              <a:t>woningpas </a:t>
            </a:r>
            <a:r>
              <a:rPr lang="nl-BE" sz="1800" dirty="0">
                <a:solidFill>
                  <a:srgbClr val="0000FF"/>
                </a:solidFill>
                <a:latin typeface="Calibri" panose="020F0502020204030204" pitchFamily="34" charset="0"/>
                <a:cs typeface="Calibri" panose="020F0502020204030204" pitchFamily="34" charset="0"/>
              </a:rPr>
              <a:t>(woningpas.vlaanderen.be)</a:t>
            </a:r>
          </a:p>
          <a:p>
            <a:r>
              <a:rPr lang="nl-BE" sz="1800" dirty="0" err="1">
                <a:latin typeface="Calibri" panose="020F0502020204030204" pitchFamily="34" charset="0"/>
                <a:cs typeface="Calibri" panose="020F0502020204030204" pitchFamily="34" charset="0"/>
              </a:rPr>
              <a:t>Langetermijnrenovatiestrategie</a:t>
            </a:r>
            <a:r>
              <a:rPr lang="nl-BE" sz="1800" dirty="0">
                <a:latin typeface="Calibri" panose="020F0502020204030204" pitchFamily="34" charset="0"/>
                <a:cs typeface="Calibri" panose="020F0502020204030204" pitchFamily="34" charset="0"/>
              </a:rPr>
              <a:t> </a:t>
            </a:r>
            <a:r>
              <a:rPr lang="nl-BE" sz="1800" dirty="0">
                <a:solidFill>
                  <a:srgbClr val="0000FF"/>
                </a:solidFill>
                <a:latin typeface="Calibri" panose="020F0502020204030204" pitchFamily="34" charset="0"/>
                <a:cs typeface="Calibri" panose="020F0502020204030204" pitchFamily="34" charset="0"/>
              </a:rPr>
              <a:t>(https://www.vlaanderen.be/veka/vlaamse-langetermijnrenovatiestrategie-voor-gebouwen-2050) </a:t>
            </a:r>
          </a:p>
          <a:p>
            <a:r>
              <a:rPr lang="nl-BE" sz="1800" dirty="0">
                <a:solidFill>
                  <a:schemeClr val="tx1"/>
                </a:solidFill>
                <a:latin typeface="Calibri" panose="020F0502020204030204" pitchFamily="34" charset="0"/>
                <a:cs typeface="Calibri" panose="020F0502020204030204" pitchFamily="34" charset="0"/>
              </a:rPr>
              <a:t>EPC voor bestaande gebouwen </a:t>
            </a:r>
            <a:r>
              <a:rPr lang="nl-BE" sz="1800" dirty="0">
                <a:solidFill>
                  <a:srgbClr val="0000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nl-BE" sz="1800" dirty="0">
                <a:solidFill>
                  <a:srgbClr val="0000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www.vlaanderen.be/epc-pedia</a:t>
            </a:r>
            <a:r>
              <a:rPr lang="nl-BE" sz="1800" dirty="0">
                <a:solidFill>
                  <a:srgbClr val="0000FF"/>
                </a:solidFill>
                <a:latin typeface="Calibri" panose="020F0502020204030204" pitchFamily="34" charset="0"/>
                <a:cs typeface="Calibri" panose="020F0502020204030204" pitchFamily="34" charset="0"/>
              </a:rPr>
              <a:t> </a:t>
            </a:r>
          </a:p>
          <a:p>
            <a:r>
              <a:rPr lang="nl-BE" sz="1800" dirty="0">
                <a:solidFill>
                  <a:schemeClr val="tx1"/>
                </a:solidFill>
                <a:latin typeface="Calibri" panose="020F0502020204030204" pitchFamily="34" charset="0"/>
                <a:cs typeface="Calibri" panose="020F0502020204030204" pitchFamily="34" charset="0"/>
              </a:rPr>
              <a:t>EPB voor nieuwbouw </a:t>
            </a:r>
            <a:r>
              <a:rPr lang="nl-BE" sz="1800" dirty="0">
                <a:solidFill>
                  <a:srgbClr val="0000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nl-BE" sz="1800" dirty="0">
                <a:solidFill>
                  <a:srgbClr val="0000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www.vlaanderen.be/epb-pedia</a:t>
            </a:r>
            <a:r>
              <a:rPr lang="nl-BE" sz="1800" dirty="0">
                <a:solidFill>
                  <a:srgbClr val="0000FF"/>
                </a:solidFill>
                <a:latin typeface="Calibri" panose="020F0502020204030204" pitchFamily="34" charset="0"/>
                <a:cs typeface="Calibri" panose="020F0502020204030204" pitchFamily="34" charset="0"/>
              </a:rPr>
              <a:t> </a:t>
            </a:r>
          </a:p>
          <a:p>
            <a:r>
              <a:rPr lang="nl-BE" sz="1800" dirty="0">
                <a:solidFill>
                  <a:schemeClr val="tx1"/>
                </a:solidFill>
                <a:latin typeface="Calibri" panose="020F0502020204030204" pitchFamily="34" charset="0"/>
                <a:cs typeface="Calibri" panose="020F0502020204030204" pitchFamily="34" charset="0"/>
              </a:rPr>
              <a:t>Webinar renovatieverplichting </a:t>
            </a:r>
            <a:r>
              <a:rPr lang="nl-BE" sz="1800" dirty="0">
                <a:solidFill>
                  <a:srgbClr val="0000FF"/>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https://www.vlaanderen.be/veka/beleid/vlaamse-langetermijnrenovatiestrategie-voor-gebouwen-2050#</a:t>
            </a:r>
            <a:r>
              <a:rPr lang="nl-BE" sz="1800" dirty="0">
                <a:solidFill>
                  <a:srgbClr val="0000FF"/>
                </a:solidFill>
                <a:latin typeface="Calibri" panose="020F0502020204030204" pitchFamily="34" charset="0"/>
                <a:cs typeface="Calibri" panose="020F0502020204030204" pitchFamily="34" charset="0"/>
              </a:rPr>
              <a:t>webinar-december-2022</a:t>
            </a:r>
          </a:p>
        </p:txBody>
      </p:sp>
    </p:spTree>
    <p:extLst>
      <p:ext uri="{BB962C8B-B14F-4D97-AF65-F5344CB8AC3E}">
        <p14:creationId xmlns:p14="http://schemas.microsoft.com/office/powerpoint/2010/main" val="2020190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A807-A208-CA88-7753-8F62597AAEAA}"/>
              </a:ext>
            </a:extLst>
          </p:cNvPr>
          <p:cNvSpPr>
            <a:spLocks noGrp="1"/>
          </p:cNvSpPr>
          <p:nvPr>
            <p:ph type="ctrTitle"/>
          </p:nvPr>
        </p:nvSpPr>
        <p:spPr>
          <a:xfrm>
            <a:off x="-189391" y="2217355"/>
            <a:ext cx="12570781" cy="1515533"/>
          </a:xfrm>
        </p:spPr>
        <p:txBody>
          <a:bodyPr anchor="ctr">
            <a:noAutofit/>
          </a:bodyPr>
          <a:lstStyle/>
          <a:p>
            <a:br>
              <a:rPr lang="nl-NL" sz="4000" b="1" i="1" dirty="0">
                <a:solidFill>
                  <a:srgbClr val="0070C0"/>
                </a:solidFill>
                <a:effectLst>
                  <a:outerShdw blurRad="38100" dist="38100" dir="2700000" algn="tl">
                    <a:srgbClr val="000000">
                      <a:alpha val="43137"/>
                    </a:srgbClr>
                  </a:outerShdw>
                </a:effectLst>
              </a:rPr>
            </a:br>
            <a:br>
              <a:rPr lang="nl-NL" sz="4000" b="1" i="1" dirty="0">
                <a:solidFill>
                  <a:srgbClr val="0070C0"/>
                </a:solidFill>
                <a:effectLst>
                  <a:outerShdw blurRad="38100" dist="38100" dir="2700000" algn="tl">
                    <a:srgbClr val="000000">
                      <a:alpha val="43137"/>
                    </a:srgbClr>
                  </a:outerShdw>
                </a:effectLst>
              </a:rPr>
            </a:br>
            <a:r>
              <a:rPr lang="nl-NL" sz="72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Vraagstelling ?  </a:t>
            </a:r>
            <a:br>
              <a:rPr lang="nl-NL" sz="7200" b="1" dirty="0">
                <a:solidFill>
                  <a:srgbClr val="00B050"/>
                </a:solidFill>
                <a:effectLst>
                  <a:outerShdw blurRad="38100" dist="38100" dir="2700000" algn="tl">
                    <a:srgbClr val="000000">
                      <a:alpha val="43137"/>
                    </a:srgbClr>
                  </a:outerShdw>
                </a:effectLst>
              </a:rPr>
            </a:br>
            <a:br>
              <a:rPr lang="nl-NL" sz="4000" b="1" dirty="0">
                <a:solidFill>
                  <a:srgbClr val="0070C0"/>
                </a:solidFill>
                <a:effectLst>
                  <a:outerShdw blurRad="38100" dist="38100" dir="2700000" algn="tl">
                    <a:srgbClr val="000000">
                      <a:alpha val="43137"/>
                    </a:srgbClr>
                  </a:outerShdw>
                </a:effectLst>
              </a:rPr>
            </a:br>
            <a:endParaRPr lang="nl-BE" sz="40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2237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A807-A208-CA88-7753-8F62597AAEAA}"/>
              </a:ext>
            </a:extLst>
          </p:cNvPr>
          <p:cNvSpPr>
            <a:spLocks noGrp="1"/>
          </p:cNvSpPr>
          <p:nvPr>
            <p:ph type="ctrTitle"/>
          </p:nvPr>
        </p:nvSpPr>
        <p:spPr>
          <a:xfrm>
            <a:off x="-304801" y="2421541"/>
            <a:ext cx="12570781" cy="1515533"/>
          </a:xfrm>
        </p:spPr>
        <p:txBody>
          <a:bodyPr anchor="ctr">
            <a:noAutofit/>
          </a:bodyPr>
          <a:lstStyle/>
          <a:p>
            <a:br>
              <a:rPr lang="nl-NL" sz="4000" b="1" dirty="0">
                <a:solidFill>
                  <a:srgbClr val="0070C0"/>
                </a:solidFill>
                <a:effectLst>
                  <a:outerShdw blurRad="38100" dist="38100" dir="2700000" algn="tl">
                    <a:srgbClr val="000000">
                      <a:alpha val="43137"/>
                    </a:srgbClr>
                  </a:outerShdw>
                </a:effectLst>
              </a:rPr>
            </a:br>
            <a:r>
              <a:rPr lang="nl-NL"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Slotwoord </a:t>
            </a:r>
            <a:br>
              <a:rPr lang="nl-NL"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nl-NL"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b="1" i="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(Schepen Mitch De Geest)</a:t>
            </a:r>
            <a:endParaRPr lang="nl-BE" b="1" i="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4531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CA807-A208-CA88-7753-8F62597AAEAA}"/>
              </a:ext>
            </a:extLst>
          </p:cNvPr>
          <p:cNvSpPr>
            <a:spLocks noGrp="1"/>
          </p:cNvSpPr>
          <p:nvPr>
            <p:ph type="ctrTitle"/>
          </p:nvPr>
        </p:nvSpPr>
        <p:spPr>
          <a:xfrm>
            <a:off x="-142043" y="2661238"/>
            <a:ext cx="12570781" cy="1515533"/>
          </a:xfrm>
        </p:spPr>
        <p:txBody>
          <a:bodyPr anchor="ctr">
            <a:noAutofit/>
          </a:bodyPr>
          <a:lstStyle/>
          <a:p>
            <a:r>
              <a:rPr lang="nl-NL" sz="6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Hartelijke dank </a:t>
            </a:r>
            <a:br>
              <a:rPr lang="nl-NL" sz="6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nl-NL" sz="6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voor uw aanwezigheid !</a:t>
            </a:r>
            <a:endParaRPr lang="nl-BE" sz="6000" b="1"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14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7A38B-F28E-E039-69F2-DEAEAAACEC44}"/>
              </a:ext>
            </a:extLst>
          </p:cNvPr>
          <p:cNvSpPr>
            <a:spLocks noGrp="1"/>
          </p:cNvSpPr>
          <p:nvPr>
            <p:ph type="ctrTitle"/>
          </p:nvPr>
        </p:nvSpPr>
        <p:spPr/>
        <p:txBody>
          <a:bodyPr/>
          <a:lstStyle/>
          <a:p>
            <a:r>
              <a:rPr lang="nl-BE" sz="7200" b="1" i="1" dirty="0">
                <a:latin typeface="Calibri" panose="020F0502020204030204" pitchFamily="34" charset="0"/>
                <a:cs typeface="Calibri" panose="020F0502020204030204" pitchFamily="34" charset="0"/>
              </a:rPr>
              <a:t>Enkele begrippen</a:t>
            </a:r>
          </a:p>
        </p:txBody>
      </p:sp>
    </p:spTree>
    <p:extLst>
      <p:ext uri="{BB962C8B-B14F-4D97-AF65-F5344CB8AC3E}">
        <p14:creationId xmlns:p14="http://schemas.microsoft.com/office/powerpoint/2010/main" val="111440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D364D-DE06-2874-58AF-F865BA766EBF}"/>
              </a:ext>
            </a:extLst>
          </p:cNvPr>
          <p:cNvSpPr>
            <a:spLocks noGrp="1"/>
          </p:cNvSpPr>
          <p:nvPr>
            <p:ph type="title"/>
          </p:nvPr>
        </p:nvSpPr>
        <p:spPr>
          <a:xfrm>
            <a:off x="1295401" y="982132"/>
            <a:ext cx="10032505" cy="1303867"/>
          </a:xfrm>
        </p:spPr>
        <p:txBody>
          <a:bodyPr>
            <a:normAutofit/>
          </a:bodyPr>
          <a:lstStyle/>
          <a:p>
            <a:r>
              <a:rPr lang="nl-BE" sz="3600" b="1" i="1" dirty="0">
                <a:latin typeface="Calibri" panose="020F0502020204030204" pitchFamily="34" charset="0"/>
                <a:cs typeface="Calibri" panose="020F0502020204030204" pitchFamily="34" charset="0"/>
              </a:rPr>
              <a:t>Wat is een woongebouw / wooneenheid?</a:t>
            </a:r>
          </a:p>
        </p:txBody>
      </p:sp>
      <p:sp>
        <p:nvSpPr>
          <p:cNvPr id="3" name="Tijdelijke aanduiding voor inhoud 2">
            <a:extLst>
              <a:ext uri="{FF2B5EF4-FFF2-40B4-BE49-F238E27FC236}">
                <a16:creationId xmlns:a16="http://schemas.microsoft.com/office/drawing/2014/main" id="{FF65270F-08C0-3E06-1E42-A81CCF45EB09}"/>
              </a:ext>
            </a:extLst>
          </p:cNvPr>
          <p:cNvSpPr>
            <a:spLocks noGrp="1"/>
          </p:cNvSpPr>
          <p:nvPr>
            <p:ph idx="1"/>
          </p:nvPr>
        </p:nvSpPr>
        <p:spPr/>
        <p:txBody>
          <a:bodyPr>
            <a:normAutofit fontScale="92500" lnSpcReduction="10000"/>
          </a:bodyPr>
          <a:lstStyle/>
          <a:p>
            <a:pPr algn="ctr"/>
            <a:r>
              <a:rPr lang="nl-BE" dirty="0">
                <a:latin typeface="Calibri" panose="020F0502020204030204" pitchFamily="34" charset="0"/>
                <a:cs typeface="Calibri" panose="020F0502020204030204" pitchFamily="34" charset="0"/>
              </a:rPr>
              <a:t>Een gebouw of gebouwdeel bestemd voor huisvesting voor zover het geen collectief woongebouw met gemeenschappelijke voorzieningen betreft.</a:t>
            </a:r>
          </a:p>
          <a:p>
            <a:pPr algn="ctr"/>
            <a:r>
              <a:rPr lang="nl-BE" b="0" i="0" dirty="0">
                <a:solidFill>
                  <a:schemeClr val="tx1"/>
                </a:solidFill>
                <a:effectLst/>
                <a:latin typeface="Calibri" panose="020F0502020204030204" pitchFamily="34" charset="0"/>
                <a:cs typeface="Calibri" panose="020F0502020204030204" pitchFamily="34" charset="0"/>
              </a:rPr>
              <a:t>Een wooneenheid (ook een EPW-eenheid genoemd) is een eenheid die over de nodige woonvoorzieningen beschikt om </a:t>
            </a:r>
            <a:r>
              <a:rPr lang="nl-BE" b="1" i="0" dirty="0">
                <a:solidFill>
                  <a:srgbClr val="0000FF"/>
                </a:solidFill>
                <a:effectLst/>
                <a:latin typeface="Calibri" panose="020F0502020204030204" pitchFamily="34" charset="0"/>
                <a:cs typeface="Calibri" panose="020F0502020204030204" pitchFamily="34" charset="0"/>
              </a:rPr>
              <a:t>autonoom te kunnen functioneren</a:t>
            </a:r>
            <a:r>
              <a:rPr lang="nl-BE" b="0" i="0" dirty="0">
                <a:solidFill>
                  <a:schemeClr val="tx1"/>
                </a:solidFill>
                <a:effectLst/>
                <a:latin typeface="Calibri" panose="020F0502020204030204" pitchFamily="34" charset="0"/>
                <a:cs typeface="Calibri" panose="020F0502020204030204" pitchFamily="34" charset="0"/>
              </a:rPr>
              <a:t>:</a:t>
            </a:r>
          </a:p>
          <a:p>
            <a:pPr algn="ctr"/>
            <a:r>
              <a:rPr lang="nl-BE" dirty="0">
                <a:solidFill>
                  <a:schemeClr val="tx1"/>
                </a:solidFill>
                <a:latin typeface="Calibri" panose="020F0502020204030204" pitchFamily="34" charset="0"/>
                <a:cs typeface="Calibri" panose="020F0502020204030204" pitchFamily="34" charset="0"/>
              </a:rPr>
              <a:t>Een verblijfsruimte</a:t>
            </a:r>
          </a:p>
          <a:p>
            <a:pPr algn="ctr"/>
            <a:r>
              <a:rPr lang="nl-BE" b="0" i="0" dirty="0">
                <a:solidFill>
                  <a:schemeClr val="tx1"/>
                </a:solidFill>
                <a:effectLst/>
                <a:latin typeface="Calibri" panose="020F0502020204030204" pitchFamily="34" charset="0"/>
                <a:cs typeface="Calibri" panose="020F0502020204030204" pitchFamily="34" charset="0"/>
              </a:rPr>
              <a:t>Een toilet</a:t>
            </a:r>
          </a:p>
          <a:p>
            <a:pPr algn="ctr"/>
            <a:r>
              <a:rPr lang="nl-BE" dirty="0">
                <a:solidFill>
                  <a:schemeClr val="tx1"/>
                </a:solidFill>
                <a:latin typeface="Calibri" panose="020F0502020204030204" pitchFamily="34" charset="0"/>
                <a:cs typeface="Calibri" panose="020F0502020204030204" pitchFamily="34" charset="0"/>
              </a:rPr>
              <a:t>Een douche of bad</a:t>
            </a:r>
          </a:p>
          <a:p>
            <a:pPr algn="ctr"/>
            <a:r>
              <a:rPr lang="nl-BE" b="0" i="0" dirty="0">
                <a:solidFill>
                  <a:schemeClr val="tx1"/>
                </a:solidFill>
                <a:effectLst/>
                <a:latin typeface="Calibri" panose="020F0502020204030204" pitchFamily="34" charset="0"/>
                <a:cs typeface="Calibri" panose="020F0502020204030204" pitchFamily="34" charset="0"/>
              </a:rPr>
              <a:t>Een keuken of kitchenette</a:t>
            </a:r>
          </a:p>
        </p:txBody>
      </p:sp>
    </p:spTree>
    <p:extLst>
      <p:ext uri="{BB962C8B-B14F-4D97-AF65-F5344CB8AC3E}">
        <p14:creationId xmlns:p14="http://schemas.microsoft.com/office/powerpoint/2010/main" val="201150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D364D-DE06-2874-58AF-F865BA766EBF}"/>
              </a:ext>
            </a:extLst>
          </p:cNvPr>
          <p:cNvSpPr>
            <a:spLocks noGrp="1"/>
          </p:cNvSpPr>
          <p:nvPr>
            <p:ph type="title"/>
          </p:nvPr>
        </p:nvSpPr>
        <p:spPr>
          <a:xfrm>
            <a:off x="1295401" y="982132"/>
            <a:ext cx="10032505" cy="1303867"/>
          </a:xfrm>
        </p:spPr>
        <p:txBody>
          <a:bodyPr>
            <a:normAutofit/>
          </a:bodyPr>
          <a:lstStyle/>
          <a:p>
            <a:r>
              <a:rPr lang="nl-BE" sz="3600" b="1" i="1" dirty="0">
                <a:latin typeface="Calibri" panose="020F0502020204030204" pitchFamily="34" charset="0"/>
                <a:cs typeface="Calibri" panose="020F0502020204030204" pitchFamily="34" charset="0"/>
              </a:rPr>
              <a:t>Wat is de woningpas?</a:t>
            </a:r>
          </a:p>
        </p:txBody>
      </p:sp>
      <p:sp>
        <p:nvSpPr>
          <p:cNvPr id="3" name="Tijdelijke aanduiding voor inhoud 2">
            <a:extLst>
              <a:ext uri="{FF2B5EF4-FFF2-40B4-BE49-F238E27FC236}">
                <a16:creationId xmlns:a16="http://schemas.microsoft.com/office/drawing/2014/main" id="{FF65270F-08C0-3E06-1E42-A81CCF45EB09}"/>
              </a:ext>
            </a:extLst>
          </p:cNvPr>
          <p:cNvSpPr>
            <a:spLocks noGrp="1"/>
          </p:cNvSpPr>
          <p:nvPr>
            <p:ph idx="1"/>
          </p:nvPr>
        </p:nvSpPr>
        <p:spPr/>
        <p:txBody>
          <a:bodyPr>
            <a:normAutofit/>
          </a:bodyPr>
          <a:lstStyle/>
          <a:p>
            <a:pPr algn="ctr"/>
            <a:r>
              <a:rPr lang="nl-BE" dirty="0">
                <a:latin typeface="Calibri" panose="020F0502020204030204" pitchFamily="34" charset="0"/>
                <a:cs typeface="Calibri" panose="020F0502020204030204" pitchFamily="34" charset="0"/>
              </a:rPr>
              <a:t>Een digitaal paspoort. </a:t>
            </a:r>
            <a:r>
              <a:rPr lang="nl-BE" b="0" i="0" dirty="0">
                <a:solidFill>
                  <a:schemeClr val="tx1"/>
                </a:solidFill>
                <a:effectLst/>
                <a:latin typeface="Calibri" panose="020F0502020204030204" pitchFamily="34" charset="0"/>
                <a:cs typeface="Calibri" panose="020F0502020204030204" pitchFamily="34" charset="0"/>
              </a:rPr>
              <a:t>Alles wat u over uw woning wilt weten, in één handig overzicht. </a:t>
            </a:r>
          </a:p>
          <a:p>
            <a:pPr algn="ctr"/>
            <a:r>
              <a:rPr lang="nl-BE" b="0" i="0" dirty="0">
                <a:solidFill>
                  <a:schemeClr val="tx1"/>
                </a:solidFill>
                <a:effectLst/>
                <a:latin typeface="Calibri" panose="020F0502020204030204" pitchFamily="34" charset="0"/>
                <a:cs typeface="Calibri" panose="020F0502020204030204" pitchFamily="34" charset="0"/>
              </a:rPr>
              <a:t>U vindt er info over keuringen, attesten en vergunningen, gegevens uit het energieprestatiecertificaat (EPC) of uw EPB-aangifte … Dat maakt het veel makkelijker om bijvoorbeeld na te gaan hoe energiezuinig uw huis is</a:t>
            </a:r>
            <a:endParaRPr lang="nl-B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148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BCB86-51DA-62E9-05E7-69E2785E26FC}"/>
              </a:ext>
            </a:extLst>
          </p:cNvPr>
          <p:cNvSpPr>
            <a:spLocks noGrp="1"/>
          </p:cNvSpPr>
          <p:nvPr>
            <p:ph type="title"/>
          </p:nvPr>
        </p:nvSpPr>
        <p:spPr>
          <a:xfrm>
            <a:off x="1367246" y="964377"/>
            <a:ext cx="9529352" cy="1303867"/>
          </a:xfrm>
        </p:spPr>
        <p:txBody>
          <a:bodyPr>
            <a:normAutofit fontScale="90000"/>
          </a:bodyPr>
          <a:lstStyle/>
          <a:p>
            <a:pPr algn="ctr"/>
            <a:r>
              <a:rPr lang="nl-BE" sz="4000" b="1" i="1" dirty="0">
                <a:latin typeface="Calibri" panose="020F0502020204030204" pitchFamily="34" charset="0"/>
                <a:cs typeface="Calibri" panose="020F0502020204030204" pitchFamily="34" charset="0"/>
              </a:rPr>
              <a:t>Welke overheidsinstanties zorgen voor de invoer van info in uw woningpas?</a:t>
            </a:r>
            <a:endParaRPr lang="nl-BE" sz="4000" b="1" dirty="0">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8A5634FA-8845-538B-F132-9A2D1615C3E5}"/>
              </a:ext>
            </a:extLst>
          </p:cNvPr>
          <p:cNvSpPr>
            <a:spLocks noGrp="1"/>
          </p:cNvSpPr>
          <p:nvPr>
            <p:ph sz="half" idx="1"/>
          </p:nvPr>
        </p:nvSpPr>
        <p:spPr>
          <a:xfrm>
            <a:off x="1176868" y="2560320"/>
            <a:ext cx="4775442" cy="1480457"/>
          </a:xfrm>
        </p:spPr>
        <p:txBody>
          <a:bodyPr/>
          <a:lstStyle/>
          <a:p>
            <a:r>
              <a:rPr lang="nl-BE" sz="1800" dirty="0">
                <a:latin typeface="Calibri" panose="020F0502020204030204" pitchFamily="34" charset="0"/>
                <a:cs typeface="Calibri" panose="020F0502020204030204" pitchFamily="34" charset="0"/>
              </a:rPr>
              <a:t>VEKA/ Vlaams Energie- en Klimaatagentschap</a:t>
            </a:r>
          </a:p>
          <a:p>
            <a:pPr marL="0" indent="0">
              <a:buNone/>
            </a:pPr>
            <a:endParaRPr lang="nl-BE" sz="1800" dirty="0">
              <a:latin typeface="Calibri" panose="020F0502020204030204" pitchFamily="34" charset="0"/>
              <a:cs typeface="Calibri" panose="020F0502020204030204" pitchFamily="34" charset="0"/>
            </a:endParaRPr>
          </a:p>
          <a:p>
            <a:endParaRPr lang="nl-BE" dirty="0"/>
          </a:p>
        </p:txBody>
      </p:sp>
      <p:sp>
        <p:nvSpPr>
          <p:cNvPr id="8" name="Tijdelijke aanduiding voor inhoud 2">
            <a:extLst>
              <a:ext uri="{FF2B5EF4-FFF2-40B4-BE49-F238E27FC236}">
                <a16:creationId xmlns:a16="http://schemas.microsoft.com/office/drawing/2014/main" id="{B9436868-DE37-87DD-D3F6-FEB815952FCF}"/>
              </a:ext>
            </a:extLst>
          </p:cNvPr>
          <p:cNvSpPr txBox="1">
            <a:spLocks/>
          </p:cNvSpPr>
          <p:nvPr/>
        </p:nvSpPr>
        <p:spPr>
          <a:xfrm>
            <a:off x="1367246" y="4175760"/>
            <a:ext cx="3221301" cy="148045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nl-BE" sz="1800" dirty="0">
                <a:latin typeface="Calibri" panose="020F0502020204030204" pitchFamily="34" charset="0"/>
                <a:cs typeface="Calibri" panose="020F0502020204030204" pitchFamily="34" charset="0"/>
              </a:rPr>
              <a:t>Departement Omgeving</a:t>
            </a:r>
          </a:p>
          <a:p>
            <a:pPr marL="0" indent="0">
              <a:buNone/>
            </a:pPr>
            <a:endParaRPr lang="nl-BE" dirty="0"/>
          </a:p>
        </p:txBody>
      </p:sp>
      <p:sp>
        <p:nvSpPr>
          <p:cNvPr id="10" name="Tijdelijke aanduiding voor inhoud 2">
            <a:extLst>
              <a:ext uri="{FF2B5EF4-FFF2-40B4-BE49-F238E27FC236}">
                <a16:creationId xmlns:a16="http://schemas.microsoft.com/office/drawing/2014/main" id="{1062D4DA-2BD6-E404-F252-115AF5DC40BB}"/>
              </a:ext>
            </a:extLst>
          </p:cNvPr>
          <p:cNvSpPr txBox="1">
            <a:spLocks/>
          </p:cNvSpPr>
          <p:nvPr/>
        </p:nvSpPr>
        <p:spPr>
          <a:xfrm>
            <a:off x="6984207" y="2560319"/>
            <a:ext cx="3221301" cy="148045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nl-BE" sz="1800" dirty="0">
                <a:latin typeface="Calibri" panose="020F0502020204030204" pitchFamily="34" charset="0"/>
                <a:cs typeface="Calibri" panose="020F0502020204030204" pitchFamily="34" charset="0"/>
              </a:rPr>
              <a:t>Wonen-Vlaanderen</a:t>
            </a:r>
          </a:p>
          <a:p>
            <a:endParaRPr lang="nl-BE" dirty="0"/>
          </a:p>
        </p:txBody>
      </p:sp>
      <p:sp>
        <p:nvSpPr>
          <p:cNvPr id="11" name="Tijdelijke aanduiding voor inhoud 2">
            <a:extLst>
              <a:ext uri="{FF2B5EF4-FFF2-40B4-BE49-F238E27FC236}">
                <a16:creationId xmlns:a16="http://schemas.microsoft.com/office/drawing/2014/main" id="{31CC9FA4-1380-2B10-2D69-AC1B67DF64F5}"/>
              </a:ext>
            </a:extLst>
          </p:cNvPr>
          <p:cNvSpPr txBox="1">
            <a:spLocks/>
          </p:cNvSpPr>
          <p:nvPr/>
        </p:nvSpPr>
        <p:spPr>
          <a:xfrm>
            <a:off x="5398171" y="4108268"/>
            <a:ext cx="5570824" cy="148045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nl-BE" sz="1800" dirty="0">
                <a:latin typeface="Calibri" panose="020F0502020204030204" pitchFamily="34" charset="0"/>
                <a:cs typeface="Calibri" panose="020F0502020204030204" pitchFamily="34" charset="0"/>
              </a:rPr>
              <a:t>OVAM/ Openbare Vlaamse Afvalstoffen Maatschappij</a:t>
            </a:r>
          </a:p>
          <a:p>
            <a:endParaRPr lang="nl-BE" dirty="0"/>
          </a:p>
        </p:txBody>
      </p:sp>
      <p:pic>
        <p:nvPicPr>
          <p:cNvPr id="13" name="Afbeelding 12">
            <a:extLst>
              <a:ext uri="{FF2B5EF4-FFF2-40B4-BE49-F238E27FC236}">
                <a16:creationId xmlns:a16="http://schemas.microsoft.com/office/drawing/2014/main" id="{B72B4923-DD3E-E645-C027-A8D30E01D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492" y="2974793"/>
            <a:ext cx="2343150" cy="1133475"/>
          </a:xfrm>
          <a:prstGeom prst="rect">
            <a:avLst/>
          </a:prstGeom>
        </p:spPr>
      </p:pic>
      <p:pic>
        <p:nvPicPr>
          <p:cNvPr id="15" name="Afbeelding 14">
            <a:extLst>
              <a:ext uri="{FF2B5EF4-FFF2-40B4-BE49-F238E27FC236}">
                <a16:creationId xmlns:a16="http://schemas.microsoft.com/office/drawing/2014/main" id="{EC59D8F4-5F04-7257-C180-3E851C187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981" y="4634502"/>
            <a:ext cx="2857500" cy="1066800"/>
          </a:xfrm>
          <a:prstGeom prst="rect">
            <a:avLst/>
          </a:prstGeom>
        </p:spPr>
      </p:pic>
      <p:pic>
        <p:nvPicPr>
          <p:cNvPr id="19" name="Afbeelding 18">
            <a:extLst>
              <a:ext uri="{FF2B5EF4-FFF2-40B4-BE49-F238E27FC236}">
                <a16:creationId xmlns:a16="http://schemas.microsoft.com/office/drawing/2014/main" id="{BCD2914B-81D2-E3EA-1DAB-8C35F921A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164" y="2974793"/>
            <a:ext cx="2749114" cy="1065983"/>
          </a:xfrm>
          <a:prstGeom prst="rect">
            <a:avLst/>
          </a:prstGeom>
        </p:spPr>
      </p:pic>
      <p:pic>
        <p:nvPicPr>
          <p:cNvPr id="21" name="Afbeelding 20">
            <a:extLst>
              <a:ext uri="{FF2B5EF4-FFF2-40B4-BE49-F238E27FC236}">
                <a16:creationId xmlns:a16="http://schemas.microsoft.com/office/drawing/2014/main" id="{F0FE872D-8CD7-2545-BE92-C19516148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4154" y="4634502"/>
            <a:ext cx="2827173" cy="1065983"/>
          </a:xfrm>
          <a:prstGeom prst="rect">
            <a:avLst/>
          </a:prstGeom>
        </p:spPr>
      </p:pic>
    </p:spTree>
    <p:extLst>
      <p:ext uri="{BB962C8B-B14F-4D97-AF65-F5344CB8AC3E}">
        <p14:creationId xmlns:p14="http://schemas.microsoft.com/office/powerpoint/2010/main" val="222705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D364D-DE06-2874-58AF-F865BA766EBF}"/>
              </a:ext>
            </a:extLst>
          </p:cNvPr>
          <p:cNvSpPr>
            <a:spLocks noGrp="1"/>
          </p:cNvSpPr>
          <p:nvPr>
            <p:ph type="title"/>
          </p:nvPr>
        </p:nvSpPr>
        <p:spPr>
          <a:xfrm>
            <a:off x="1295401" y="982132"/>
            <a:ext cx="10032505" cy="1303867"/>
          </a:xfrm>
        </p:spPr>
        <p:txBody>
          <a:bodyPr>
            <a:normAutofit/>
          </a:bodyPr>
          <a:lstStyle/>
          <a:p>
            <a:r>
              <a:rPr lang="nl-BE" sz="3600" b="1" i="1" dirty="0">
                <a:latin typeface="Calibri" panose="020F0502020204030204" pitchFamily="34" charset="0"/>
                <a:cs typeface="Calibri" panose="020F0502020204030204" pitchFamily="34" charset="0"/>
              </a:rPr>
              <a:t>Waar vindt u uw eigen woningpas?</a:t>
            </a:r>
          </a:p>
        </p:txBody>
      </p:sp>
      <p:sp>
        <p:nvSpPr>
          <p:cNvPr id="3" name="Tijdelijke aanduiding voor inhoud 2">
            <a:extLst>
              <a:ext uri="{FF2B5EF4-FFF2-40B4-BE49-F238E27FC236}">
                <a16:creationId xmlns:a16="http://schemas.microsoft.com/office/drawing/2014/main" id="{FF65270F-08C0-3E06-1E42-A81CCF45EB09}"/>
              </a:ext>
            </a:extLst>
          </p:cNvPr>
          <p:cNvSpPr>
            <a:spLocks noGrp="1"/>
          </p:cNvSpPr>
          <p:nvPr>
            <p:ph idx="1"/>
          </p:nvPr>
        </p:nvSpPr>
        <p:spPr/>
        <p:txBody>
          <a:bodyPr>
            <a:normAutofit/>
          </a:bodyPr>
          <a:lstStyle/>
          <a:p>
            <a:pPr algn="ctr"/>
            <a:r>
              <a:rPr lang="nl-BE" sz="2400" dirty="0">
                <a:latin typeface="Calibri" panose="020F0502020204030204" pitchFamily="34" charset="0"/>
                <a:cs typeface="Calibri" panose="020F0502020204030204" pitchFamily="34" charset="0"/>
              </a:rPr>
              <a:t>U kan uw woningpas vinden op de site </a:t>
            </a:r>
            <a:r>
              <a:rPr lang="nl-BE" sz="2400" dirty="0">
                <a:solidFill>
                  <a:srgbClr val="0000FF"/>
                </a:solidFill>
                <a:latin typeface="Calibri" panose="020F0502020204030204" pitchFamily="34" charset="0"/>
                <a:cs typeface="Calibri" panose="020F0502020204030204" pitchFamily="34" charset="0"/>
              </a:rPr>
              <a:t>woningpas.vlaanderen.be</a:t>
            </a:r>
          </a:p>
          <a:p>
            <a:pPr algn="ctr"/>
            <a:r>
              <a:rPr lang="nl-BE" sz="2400" dirty="0">
                <a:latin typeface="Calibri" panose="020F0502020204030204" pitchFamily="34" charset="0"/>
                <a:cs typeface="Calibri" panose="020F0502020204030204" pitchFamily="34" charset="0"/>
              </a:rPr>
              <a:t>U kan inloggen </a:t>
            </a:r>
            <a:r>
              <a:rPr lang="nl-BE" sz="2400" b="0" i="0" dirty="0">
                <a:effectLst/>
                <a:latin typeface="Calibri" panose="020F0502020204030204" pitchFamily="34" charset="0"/>
                <a:cs typeface="Calibri" panose="020F0502020204030204" pitchFamily="34" charset="0"/>
              </a:rPr>
              <a:t>met uw e-ID, persoonlijk token of met de </a:t>
            </a:r>
            <a:r>
              <a:rPr lang="nl-BE" sz="2400" b="0" i="0" dirty="0" err="1">
                <a:effectLst/>
                <a:latin typeface="Calibri" panose="020F0502020204030204" pitchFamily="34" charset="0"/>
                <a:cs typeface="Calibri" panose="020F0502020204030204" pitchFamily="34" charset="0"/>
              </a:rPr>
              <a:t>itsme</a:t>
            </a:r>
            <a:r>
              <a:rPr lang="nl-BE" sz="2400" b="0" i="0" dirty="0">
                <a:effectLst/>
                <a:latin typeface="Calibri" panose="020F0502020204030204" pitchFamily="34" charset="0"/>
                <a:cs typeface="Calibri" panose="020F0502020204030204" pitchFamily="34" charset="0"/>
              </a:rPr>
              <a:t>-app</a:t>
            </a:r>
            <a:endParaRPr lang="nl-B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82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0DCC0-9288-936B-CBA0-1325DFA00DDF}"/>
              </a:ext>
            </a:extLst>
          </p:cNvPr>
          <p:cNvSpPr>
            <a:spLocks noGrp="1"/>
          </p:cNvSpPr>
          <p:nvPr>
            <p:ph type="title"/>
          </p:nvPr>
        </p:nvSpPr>
        <p:spPr>
          <a:xfrm>
            <a:off x="838200" y="796926"/>
            <a:ext cx="10515600" cy="1150408"/>
          </a:xfrm>
        </p:spPr>
        <p:txBody>
          <a:bodyPr>
            <a:normAutofit fontScale="90000"/>
          </a:bodyPr>
          <a:lstStyle/>
          <a:p>
            <a:r>
              <a:rPr lang="nl-BE" sz="3600" b="1" i="1" dirty="0">
                <a:solidFill>
                  <a:schemeClr val="tx1"/>
                </a:solidFill>
                <a:effectLst/>
                <a:latin typeface="Calibri" panose="020F0502020204030204" pitchFamily="34" charset="0"/>
                <a:cs typeface="Calibri" panose="020F0502020204030204" pitchFamily="34" charset="0"/>
              </a:rPr>
              <a:t>Welke informatie kunt u vandaag al raadplegen via uw woningpas (voor zover deze informatie reeds beschikbaar is)</a:t>
            </a:r>
          </a:p>
        </p:txBody>
      </p:sp>
      <p:sp>
        <p:nvSpPr>
          <p:cNvPr id="3" name="Tijdelijke aanduiding voor inhoud 2">
            <a:extLst>
              <a:ext uri="{FF2B5EF4-FFF2-40B4-BE49-F238E27FC236}">
                <a16:creationId xmlns:a16="http://schemas.microsoft.com/office/drawing/2014/main" id="{4B357F01-995B-8C62-114D-711AE6872E3B}"/>
              </a:ext>
            </a:extLst>
          </p:cNvPr>
          <p:cNvSpPr>
            <a:spLocks noGrp="1"/>
          </p:cNvSpPr>
          <p:nvPr>
            <p:ph idx="1"/>
          </p:nvPr>
        </p:nvSpPr>
        <p:spPr>
          <a:xfrm>
            <a:off x="838200" y="2599267"/>
            <a:ext cx="10515600" cy="3577695"/>
          </a:xfrm>
        </p:spPr>
        <p:txBody>
          <a:bodyPr>
            <a:normAutofit fontScale="70000" lnSpcReduction="20000"/>
          </a:bodyPr>
          <a:lstStyle/>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het bouwjaar, het renovatiejaar en een aantal kenmerkende oppervlaktes en volumes van uw woning</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het energieprestatiecertificaat (EPC) en de EPB-aangifte, die u kunt downloaden en vergelijken met de gemiddelden van vergelijkbare woningen in uw gemeente, provincie en gewest</a:t>
            </a:r>
          </a:p>
          <a:p>
            <a:pPr algn="l">
              <a:buFont typeface="Arial" panose="020B0604020202020204" pitchFamily="34" charset="0"/>
              <a:buChar char="•"/>
            </a:pPr>
            <a:r>
              <a:rPr lang="nl-BE" sz="1400" b="1" i="0" dirty="0">
                <a:solidFill>
                  <a:schemeClr val="tx1"/>
                </a:solidFill>
                <a:effectLst/>
                <a:latin typeface="Calibri" panose="020F0502020204030204" pitchFamily="34" charset="0"/>
                <a:cs typeface="Calibri" panose="020F0502020204030204" pitchFamily="34" charset="0"/>
              </a:rPr>
              <a:t>een overzicht van de belangrijkste renovatiestappen </a:t>
            </a:r>
            <a:r>
              <a:rPr lang="nl-BE" sz="1400" b="1" i="0" u="sng" dirty="0">
                <a:solidFill>
                  <a:srgbClr val="FF0000"/>
                </a:solidFill>
                <a:effectLst/>
                <a:latin typeface="Calibri" panose="020F0502020204030204" pitchFamily="34" charset="0"/>
                <a:cs typeface="Calibri" panose="020F0502020204030204" pitchFamily="34" charset="0"/>
              </a:rPr>
              <a:t>om energielabel A te halen </a:t>
            </a:r>
            <a:r>
              <a:rPr lang="nl-BE" sz="1400" b="1" i="0" dirty="0">
                <a:solidFill>
                  <a:schemeClr val="tx1"/>
                </a:solidFill>
                <a:effectLst/>
                <a:latin typeface="Calibri" panose="020F0502020204030204" pitchFamily="34" charset="0"/>
                <a:cs typeface="Calibri" panose="020F0502020204030204" pitchFamily="34" charset="0"/>
              </a:rPr>
              <a:t>(enkel voor </a:t>
            </a:r>
            <a:r>
              <a:rPr lang="nl-BE" sz="1400" b="1" i="0" dirty="0" err="1">
                <a:solidFill>
                  <a:schemeClr val="tx1"/>
                </a:solidFill>
                <a:effectLst/>
                <a:latin typeface="Calibri" panose="020F0502020204030204" pitchFamily="34" charset="0"/>
                <a:cs typeface="Calibri" panose="020F0502020204030204" pitchFamily="34" charset="0"/>
              </a:rPr>
              <a:t>EPC’s</a:t>
            </a:r>
            <a:r>
              <a:rPr lang="nl-BE" sz="1400" b="1" i="0" dirty="0">
                <a:solidFill>
                  <a:schemeClr val="tx1"/>
                </a:solidFill>
                <a:effectLst/>
                <a:latin typeface="Calibri" panose="020F0502020204030204" pitchFamily="34" charset="0"/>
                <a:cs typeface="Calibri" panose="020F0502020204030204" pitchFamily="34" charset="0"/>
              </a:rPr>
              <a:t> vanaf 2019)</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de isolatiescore per onderdeel (bijvoorbeeld beglazing, muren, dak) met het bijbehorende advies</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de details van uw installaties (verwarming, sanitair warm water, koeling, ventilatie en zonnepanelen)</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informatie over mogelijke bodemverontreiniging </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het bodemattest en de mogelijkheid om dit attest aan te vragen</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de </a:t>
            </a:r>
            <a:r>
              <a:rPr lang="nl-BE" sz="1400" b="0" i="0" dirty="0" err="1">
                <a:solidFill>
                  <a:schemeClr val="tx1"/>
                </a:solidFill>
                <a:effectLst/>
                <a:latin typeface="Calibri" panose="020F0502020204030204" pitchFamily="34" charset="0"/>
                <a:cs typeface="Calibri" panose="020F0502020204030204" pitchFamily="34" charset="0"/>
              </a:rPr>
              <a:t>mobiscore</a:t>
            </a:r>
            <a:r>
              <a:rPr lang="nl-BE" sz="1400" b="0" i="0" dirty="0">
                <a:solidFill>
                  <a:schemeClr val="tx1"/>
                </a:solidFill>
                <a:effectLst/>
                <a:latin typeface="Calibri" panose="020F0502020204030204" pitchFamily="34" charset="0"/>
                <a:cs typeface="Calibri" panose="020F0502020204030204" pitchFamily="34" charset="0"/>
              </a:rPr>
              <a:t> van uw woning (milieu-impact van verplaatsingen vanaf uw woonst)</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attesten rond woningkwaliteit (conformiteitsattest, technisch verslag woningkwaliteit raadplegen)</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informatie over de aanwezigheid van riolering of een individuele waterzuivering</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keuringen van de </a:t>
            </a:r>
            <a:r>
              <a:rPr lang="nl-BE" sz="1400" b="0" i="0" dirty="0" err="1">
                <a:solidFill>
                  <a:schemeClr val="tx1"/>
                </a:solidFill>
                <a:effectLst/>
                <a:latin typeface="Calibri" panose="020F0502020204030204" pitchFamily="34" charset="0"/>
                <a:cs typeface="Calibri" panose="020F0502020204030204" pitchFamily="34" charset="0"/>
              </a:rPr>
              <a:t>prive</a:t>
            </a:r>
            <a:r>
              <a:rPr lang="nl-BE" sz="1400" b="0" i="0" dirty="0">
                <a:solidFill>
                  <a:schemeClr val="tx1"/>
                </a:solidFill>
                <a:effectLst/>
                <a:latin typeface="Calibri" panose="020F0502020204030204" pitchFamily="34" charset="0"/>
                <a:cs typeface="Calibri" panose="020F0502020204030204" pitchFamily="34" charset="0"/>
              </a:rPr>
              <a:t> waterafvoer en </a:t>
            </a:r>
            <a:r>
              <a:rPr lang="nl-BE" sz="1400" b="0" i="0" dirty="0" err="1">
                <a:solidFill>
                  <a:schemeClr val="tx1"/>
                </a:solidFill>
                <a:effectLst/>
                <a:latin typeface="Calibri" panose="020F0502020204030204" pitchFamily="34" charset="0"/>
                <a:cs typeface="Calibri" panose="020F0502020204030204" pitchFamily="34" charset="0"/>
              </a:rPr>
              <a:t>binneninstallatie</a:t>
            </a:r>
            <a:r>
              <a:rPr lang="nl-BE" sz="1400" b="0" i="0" dirty="0">
                <a:solidFill>
                  <a:schemeClr val="tx1"/>
                </a:solidFill>
                <a:effectLst/>
                <a:latin typeface="Calibri" panose="020F0502020204030204" pitchFamily="34" charset="0"/>
                <a:cs typeface="Calibri" panose="020F0502020204030204" pitchFamily="34" charset="0"/>
              </a:rPr>
              <a:t> voor drinkwater (sinds 2021)</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de historiek van stedenbouwkundige en digitale bouwvergunningen</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een overzicht van de premies waarvoor u in aanmerking komt als u (ver)bouwt</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een tijdslijn met een overzicht van uitgevoerde renovatiewerken waarvoor een premie werd verkregen</a:t>
            </a:r>
          </a:p>
          <a:p>
            <a:pPr algn="l">
              <a:buFont typeface="Arial" panose="020B0604020202020204" pitchFamily="34" charset="0"/>
              <a:buChar char="•"/>
            </a:pPr>
            <a:r>
              <a:rPr lang="nl-BE" sz="1400" b="0" i="0" dirty="0">
                <a:solidFill>
                  <a:schemeClr val="tx1"/>
                </a:solidFill>
                <a:effectLst/>
                <a:latin typeface="Calibri" panose="020F0502020204030204" pitchFamily="34" charset="0"/>
                <a:cs typeface="Calibri" panose="020F0502020204030204" pitchFamily="34" charset="0"/>
              </a:rPr>
              <a:t>een link naar 'Mijn Burgerprofiel’</a:t>
            </a:r>
          </a:p>
          <a:p>
            <a:endParaRPr lang="nl-BE" sz="1800" b="1" dirty="0">
              <a:latin typeface="Calibri" panose="020F0502020204030204" pitchFamily="34" charset="0"/>
              <a:cs typeface="Calibri" panose="020F0502020204030204" pitchFamily="34" charset="0"/>
            </a:endParaRPr>
          </a:p>
          <a:p>
            <a:endParaRPr lang="nl-BE"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85451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1231</TotalTime>
  <Words>2763</Words>
  <Application>Microsoft Office PowerPoint</Application>
  <PresentationFormat>Breedbeeld</PresentationFormat>
  <Paragraphs>217</Paragraphs>
  <Slides>36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Arial</vt:lpstr>
      <vt:lpstr>Calibri</vt:lpstr>
      <vt:lpstr>Flanders Art Sans</vt:lpstr>
      <vt:lpstr>Garamond</vt:lpstr>
      <vt:lpstr>Organisch</vt:lpstr>
      <vt:lpstr>Inleiding  (Schepen Patrick De Klerck)   Renovatieverplichting  woongebouwen (Dhr. Dirk Van der Poten)   Vraagstelling    Slotwoord  (Schepen Mitch De Geest)</vt:lpstr>
      <vt:lpstr>Renovatieverplichting  woongebouwen lange termijn pad 2050   Vlaanderen</vt:lpstr>
      <vt:lpstr>Wat is hier de aanleiding van?</vt:lpstr>
      <vt:lpstr>Enkele begrippen</vt:lpstr>
      <vt:lpstr>Wat is een woongebouw / wooneenheid?</vt:lpstr>
      <vt:lpstr>Wat is de woningpas?</vt:lpstr>
      <vt:lpstr>Welke overheidsinstanties zorgen voor de invoer van info in uw woningpas?</vt:lpstr>
      <vt:lpstr>Waar vindt u uw eigen woningpas?</vt:lpstr>
      <vt:lpstr>Welke informatie kunt u vandaag al raadplegen via uw woningpas (voor zover deze informatie reeds beschikbaar is)</vt:lpstr>
      <vt:lpstr>U krijgt in de toekomst toegang tot nog meer informatie</vt:lpstr>
      <vt:lpstr>Kunt u zelf uw woningdata beheren?  Ja u kunt zelf</vt:lpstr>
      <vt:lpstr>Enkele cijfers</vt:lpstr>
      <vt:lpstr>Opdeling Vlaamse woongebouwen naar typologie</vt:lpstr>
      <vt:lpstr>Bevolking en samenstelling huishoudens</vt:lpstr>
      <vt:lpstr>Energiebehoefte Vlaamse woongebouwen (2020)</vt:lpstr>
      <vt:lpstr>Evolutie verbruik elektriciteit</vt:lpstr>
      <vt:lpstr>Evolutie verbruik gas</vt:lpstr>
      <vt:lpstr>Renovatiestrategie</vt:lpstr>
      <vt:lpstr>Wat is de langetermijnstrategie van Vlaanderen om de klimaatdoelstellingen van 2050 te bereiken bij bestaande woongebouwen?</vt:lpstr>
      <vt:lpstr>Wanneer moet je wel voldoen aan de renovatieverplichting?</vt:lpstr>
      <vt:lpstr>Wanneer moet je wel voldoen aan de renovatieverplichting?</vt:lpstr>
      <vt:lpstr>Wanneer moet je niet voldoen aan de renovatieverplichting?</vt:lpstr>
      <vt:lpstr>Wanneer moet je niet voldoen aan de renovatieverplichting?</vt:lpstr>
      <vt:lpstr>Wat met gebouwen die ook een niet-residentieel gedeelte hebben bvb een dokterspraktijk?</vt:lpstr>
      <vt:lpstr>Energetische prestaties Vlaamse woningen in detail (2019)</vt:lpstr>
      <vt:lpstr>Reeds opgelegde verplichtingen renovatiestrategie</vt:lpstr>
      <vt:lpstr>Langetermijnpad renovatiestrategie vanaf 2023</vt:lpstr>
      <vt:lpstr>PowerPoint-presentatie</vt:lpstr>
      <vt:lpstr>Toekomstige verplichtingen voor bestaande woongebouwen zonder verkoop of verhuur</vt:lpstr>
      <vt:lpstr>Extra problemen bij de uitvoering van de verplichtte renovatie</vt:lpstr>
      <vt:lpstr>Zijn er steunmaatregelen voorzien?</vt:lpstr>
      <vt:lpstr>Zijn er boetes voor het niet naleven van de termijnen?</vt:lpstr>
      <vt:lpstr>Extra informatie?</vt:lpstr>
      <vt:lpstr>  Vraagstelling ?    </vt:lpstr>
      <vt:lpstr> Slotwoord   (Schepen Mitch De Geest)</vt:lpstr>
      <vt:lpstr>Hartelijke dank  voor uw aanwezigheid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Capaciteitstarief particuliere klanten Vlaanderen</dc:title>
  <dc:creator>Dirk Van der Poten</dc:creator>
  <cp:lastModifiedBy>Ken Dina</cp:lastModifiedBy>
  <cp:revision>38</cp:revision>
  <cp:lastPrinted>2022-12-08T20:04:23Z</cp:lastPrinted>
  <dcterms:created xsi:type="dcterms:W3CDTF">2022-05-13T19:08:43Z</dcterms:created>
  <dcterms:modified xsi:type="dcterms:W3CDTF">2023-12-12T18:20:11Z</dcterms:modified>
</cp:coreProperties>
</file>